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Nunito"/>
      <p:regular r:id="rId29"/>
      <p:bold r:id="rId30"/>
      <p:italic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Nunito-boldItalic.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e05c8cf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e05c8cf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5e05c8cff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5e05c8cff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d8d5af4ad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5d8d5af4ad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5d8d5af4ad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5d8d5af4ad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5d8d5af4ad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5d8d5af4ad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d8d5af4ad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5d8d5af4ad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5d8d5af4ad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5d8d5af4ad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5d8d5af4a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5d8d5af4a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d8d5af4a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d8d5af4a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d8d5af4a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5d8d5af4ad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e05c8cff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5e05c8cff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5d8d5af4ad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5d8d5af4ad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d8d5af4a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5d8d5af4a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d8d5af4ad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d8d5af4ad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5d8d5af4ad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5d8d5af4ad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5d8d5af4ad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5d8d5af4ad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d8d5af4a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d8d5af4a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5d8d5af4ad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5d8d5af4ad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d9ca963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5d9ca963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e05c8cff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e05c8cff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d8d5af4ad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d8d5af4ad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d8d5af4ad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5d8d5af4ad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cap="flat" cmpd="sng" w="9525">
            <a:solidFill>
              <a:schemeClr val="dk1"/>
            </a:solidFill>
            <a:prstDash val="solid"/>
            <a:round/>
            <a:headEnd len="sm" w="sm" type="none"/>
            <a:tailEnd len="sm" w="sm" type="none"/>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Font typeface="Impact"/>
              <a:buNone/>
              <a:defRPr sz="3800">
                <a:latin typeface="Impact"/>
                <a:ea typeface="Impact"/>
                <a:cs typeface="Impact"/>
                <a:sym typeface="Impact"/>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Font typeface="Century Gothic"/>
              <a:buNone/>
              <a:defRPr sz="1600">
                <a:solidFill>
                  <a:schemeClr val="lt1"/>
                </a:solidFill>
                <a:latin typeface="Century Gothic"/>
                <a:ea typeface="Century Gothic"/>
                <a:cs typeface="Century Gothic"/>
                <a:sym typeface="Century Gothic"/>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08" name="Shape 108"/>
        <p:cNvGrpSpPr/>
        <p:nvPr/>
      </p:nvGrpSpPr>
      <p:grpSpPr>
        <a:xfrm>
          <a:off x="0" y="0"/>
          <a:ext cx="0" cy="0"/>
          <a:chOff x="0" y="0"/>
          <a:chExt cx="0" cy="0"/>
        </a:xfrm>
      </p:grpSpPr>
      <p:sp>
        <p:nvSpPr>
          <p:cNvPr id="109" name="Google Shape;109;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11"/>
          <p:cNvGrpSpPr/>
          <p:nvPr/>
        </p:nvGrpSpPr>
        <p:grpSpPr>
          <a:xfrm>
            <a:off x="5959222" y="4119576"/>
            <a:ext cx="2520952" cy="1024165"/>
            <a:chOff x="6917201" y="0"/>
            <a:chExt cx="2227777" cy="863400"/>
          </a:xfrm>
        </p:grpSpPr>
        <p:sp>
          <p:nvSpPr>
            <p:cNvPr id="111" name="Google Shape;111;p1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 name="Google Shape;114;p11"/>
          <p:cNvGrpSpPr/>
          <p:nvPr/>
        </p:nvGrpSpPr>
        <p:grpSpPr>
          <a:xfrm>
            <a:off x="199149" y="2"/>
            <a:ext cx="2795414" cy="1083308"/>
            <a:chOff x="6917201" y="0"/>
            <a:chExt cx="2227777" cy="863400"/>
          </a:xfrm>
        </p:grpSpPr>
        <p:sp>
          <p:nvSpPr>
            <p:cNvPr id="115" name="Google Shape;115;p11"/>
            <p:cNvSpPr/>
            <p:nvPr/>
          </p:nvSpPr>
          <p:spPr>
            <a:xfrm>
              <a:off x="7641677" y="0"/>
              <a:ext cx="1503300" cy="863400"/>
            </a:xfrm>
            <a:prstGeom prst="parallelogram">
              <a:avLst>
                <a:gd fmla="val 15802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a:off x="7279439" y="0"/>
              <a:ext cx="1503300" cy="863400"/>
            </a:xfrm>
            <a:prstGeom prst="parallelogram">
              <a:avLst>
                <a:gd fmla="val 15802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6917201" y="0"/>
              <a:ext cx="1503300" cy="863400"/>
            </a:xfrm>
            <a:prstGeom prst="parallelogram">
              <a:avLst>
                <a:gd fmla="val 15802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Font typeface="Impact"/>
              <a:buNone/>
              <a:defRPr sz="8600">
                <a:solidFill>
                  <a:schemeClr val="dk2"/>
                </a:solidFill>
                <a:latin typeface="Impact"/>
                <a:ea typeface="Impact"/>
                <a:cs typeface="Impact"/>
                <a:sym typeface="Impact"/>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19" name="Google Shape;119;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0" name="Google Shape;120;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1" name="Shape 121"/>
        <p:cNvGrpSpPr/>
        <p:nvPr/>
      </p:nvGrpSpPr>
      <p:grpSpPr>
        <a:xfrm>
          <a:off x="0" y="0"/>
          <a:ext cx="0" cy="0"/>
          <a:chOff x="0" y="0"/>
          <a:chExt cx="0" cy="0"/>
        </a:xfrm>
      </p:grpSpPr>
      <p:sp>
        <p:nvSpPr>
          <p:cNvPr id="122" name="Google Shape;122;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6" name="Shape 36"/>
        <p:cNvGrpSpPr/>
        <p:nvPr/>
      </p:nvGrpSpPr>
      <p:grpSpPr>
        <a:xfrm>
          <a:off x="0" y="0"/>
          <a:ext cx="0" cy="0"/>
          <a:chOff x="0" y="0"/>
          <a:chExt cx="0" cy="0"/>
        </a:xfrm>
      </p:grpSpPr>
      <p:sp>
        <p:nvSpPr>
          <p:cNvPr id="37" name="Google Shape;37;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3"/>
          <p:cNvGrpSpPr/>
          <p:nvPr/>
        </p:nvGrpSpPr>
        <p:grpSpPr>
          <a:xfrm>
            <a:off x="5594191" y="3961115"/>
            <a:ext cx="2910145" cy="1182340"/>
            <a:chOff x="6917201" y="0"/>
            <a:chExt cx="2227777" cy="863400"/>
          </a:xfrm>
        </p:grpSpPr>
        <p:sp>
          <p:nvSpPr>
            <p:cNvPr id="39" name="Google Shape;39;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199149" y="2"/>
            <a:ext cx="2795414" cy="1083308"/>
            <a:chOff x="6917201" y="0"/>
            <a:chExt cx="2227777" cy="863400"/>
          </a:xfrm>
        </p:grpSpPr>
        <p:sp>
          <p:nvSpPr>
            <p:cNvPr id="43" name="Google Shape;43;p3"/>
            <p:cNvSpPr/>
            <p:nvPr/>
          </p:nvSpPr>
          <p:spPr>
            <a:xfrm>
              <a:off x="7641677" y="0"/>
              <a:ext cx="1503300" cy="863400"/>
            </a:xfrm>
            <a:prstGeom prst="parallelogram">
              <a:avLst>
                <a:gd fmla="val 15802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7279439" y="0"/>
              <a:ext cx="1503300" cy="863400"/>
            </a:xfrm>
            <a:prstGeom prst="parallelogram">
              <a:avLst>
                <a:gd fmla="val 15802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6917201" y="0"/>
              <a:ext cx="1503300" cy="863400"/>
            </a:xfrm>
            <a:prstGeom prst="parallelogram">
              <a:avLst>
                <a:gd fmla="val 15802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Font typeface="Impact"/>
              <a:buNone/>
              <a:defRPr sz="3200">
                <a:solidFill>
                  <a:schemeClr val="dk2"/>
                </a:solidFill>
                <a:latin typeface="Impact"/>
                <a:ea typeface="Impact"/>
                <a:cs typeface="Impact"/>
                <a:sym typeface="Impact"/>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7" name="Google Shape;47;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1"/>
        </a:solidFill>
      </p:bgPr>
    </p:bg>
    <p:spTree>
      <p:nvGrpSpPr>
        <p:cNvPr id="48" name="Shape 48"/>
        <p:cNvGrpSpPr/>
        <p:nvPr/>
      </p:nvGrpSpPr>
      <p:grpSpPr>
        <a:xfrm>
          <a:off x="0" y="0"/>
          <a:ext cx="0" cy="0"/>
          <a:chOff x="0" y="0"/>
          <a:chExt cx="0" cy="0"/>
        </a:xfrm>
      </p:grpSpPr>
      <p:sp>
        <p:nvSpPr>
          <p:cNvPr id="49" name="Google Shape;49;p4"/>
          <p:cNvSpPr/>
          <p:nvPr/>
        </p:nvSpPr>
        <p:spPr>
          <a:xfrm flipH="1">
            <a:off x="3582600" y="1550700"/>
            <a:ext cx="5561400" cy="3592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31" y="2824500"/>
            <a:ext cx="7370400" cy="231900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Impact"/>
              <a:buNone/>
              <a:defRPr sz="3000">
                <a:latin typeface="Impact"/>
                <a:ea typeface="Impact"/>
                <a:cs typeface="Impact"/>
                <a:sym typeface="Impac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3" name="Google Shape;53;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1"/>
        </a:solidFill>
      </p:bgPr>
    </p:bg>
    <p:spTree>
      <p:nvGrpSpPr>
        <p:cNvPr id="55" name="Shape 55"/>
        <p:cNvGrpSpPr/>
        <p:nvPr/>
      </p:nvGrpSpPr>
      <p:grpSpPr>
        <a:xfrm>
          <a:off x="0" y="0"/>
          <a:ext cx="0" cy="0"/>
          <a:chOff x="0" y="0"/>
          <a:chExt cx="0" cy="0"/>
        </a:xfrm>
      </p:grpSpPr>
      <p:sp>
        <p:nvSpPr>
          <p:cNvPr id="56" name="Google Shape;56;p5"/>
          <p:cNvSpPr/>
          <p:nvPr/>
        </p:nvSpPr>
        <p:spPr>
          <a:xfrm flipH="1">
            <a:off x="3582600" y="1550700"/>
            <a:ext cx="5561400" cy="3592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Impact"/>
              <a:buNone/>
              <a:defRPr sz="3000">
                <a:latin typeface="Impact"/>
                <a:ea typeface="Impact"/>
                <a:cs typeface="Impact"/>
                <a:sym typeface="Impac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0" name="Google Shape;60;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1" name="Google Shape;61;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1"/>
        </a:solidFill>
      </p:bgPr>
    </p:bg>
    <p:spTree>
      <p:nvGrpSpPr>
        <p:cNvPr id="63" name="Shape 63"/>
        <p:cNvGrpSpPr/>
        <p:nvPr/>
      </p:nvGrpSpPr>
      <p:grpSpPr>
        <a:xfrm>
          <a:off x="0" y="0"/>
          <a:ext cx="0" cy="0"/>
          <a:chOff x="0" y="0"/>
          <a:chExt cx="0" cy="0"/>
        </a:xfrm>
      </p:grpSpPr>
      <p:sp>
        <p:nvSpPr>
          <p:cNvPr id="64" name="Google Shape;64;p6"/>
          <p:cNvSpPr/>
          <p:nvPr/>
        </p:nvSpPr>
        <p:spPr>
          <a:xfrm flipH="1">
            <a:off x="3582600" y="1550700"/>
            <a:ext cx="5561400" cy="35928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Impact"/>
              <a:buNone/>
              <a:defRPr sz="3000">
                <a:latin typeface="Impact"/>
                <a:ea typeface="Impact"/>
                <a:cs typeface="Impact"/>
                <a:sym typeface="Impac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8" name="Google Shape;68;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69" name="Shape 69"/>
        <p:cNvGrpSpPr/>
        <p:nvPr/>
      </p:nvGrpSpPr>
      <p:grpSpPr>
        <a:xfrm>
          <a:off x="0" y="0"/>
          <a:ext cx="0" cy="0"/>
          <a:chOff x="0" y="0"/>
          <a:chExt cx="0" cy="0"/>
        </a:xfrm>
      </p:grpSpPr>
      <p:sp>
        <p:nvSpPr>
          <p:cNvPr id="70" name="Google Shape;70;p7"/>
          <p:cNvSpPr/>
          <p:nvPr/>
        </p:nvSpPr>
        <p:spPr>
          <a:xfrm flipH="1">
            <a:off x="3582600" y="1550700"/>
            <a:ext cx="5561400" cy="35928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a:off x="31" y="2824500"/>
            <a:ext cx="7370400" cy="23190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Impact"/>
              <a:buNone/>
              <a:defRPr sz="3000">
                <a:latin typeface="Impact"/>
                <a:ea typeface="Impact"/>
                <a:cs typeface="Impact"/>
                <a:sym typeface="Impac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4" name="Google Shape;74;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5" name="Google Shape;75;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6" name="Shape 76"/>
        <p:cNvGrpSpPr/>
        <p:nvPr/>
      </p:nvGrpSpPr>
      <p:grpSpPr>
        <a:xfrm>
          <a:off x="0" y="0"/>
          <a:ext cx="0" cy="0"/>
          <a:chOff x="0" y="0"/>
          <a:chExt cx="0" cy="0"/>
        </a:xfrm>
      </p:grpSpPr>
      <p:sp>
        <p:nvSpPr>
          <p:cNvPr id="77" name="Google Shape;77;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8"/>
          <p:cNvGrpSpPr/>
          <p:nvPr/>
        </p:nvGrpSpPr>
        <p:grpSpPr>
          <a:xfrm>
            <a:off x="255991" y="-118"/>
            <a:ext cx="2251347" cy="1043408"/>
            <a:chOff x="3961956" y="4383950"/>
            <a:chExt cx="1160548" cy="548700"/>
          </a:xfrm>
        </p:grpSpPr>
        <p:sp>
          <p:nvSpPr>
            <p:cNvPr id="80" name="Google Shape;80;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8"/>
          <p:cNvGrpSpPr/>
          <p:nvPr/>
        </p:nvGrpSpPr>
        <p:grpSpPr>
          <a:xfrm>
            <a:off x="34934" y="4522125"/>
            <a:ext cx="1593306" cy="617072"/>
            <a:chOff x="6917201" y="0"/>
            <a:chExt cx="2227777" cy="863400"/>
          </a:xfrm>
        </p:grpSpPr>
        <p:sp>
          <p:nvSpPr>
            <p:cNvPr id="85" name="Google Shape;85;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8"/>
          <p:cNvGrpSpPr/>
          <p:nvPr/>
        </p:nvGrpSpPr>
        <p:grpSpPr>
          <a:xfrm>
            <a:off x="5886353" y="1243"/>
            <a:ext cx="3257455" cy="1261514"/>
            <a:chOff x="6917201" y="0"/>
            <a:chExt cx="2227777" cy="863400"/>
          </a:xfrm>
        </p:grpSpPr>
        <p:sp>
          <p:nvSpPr>
            <p:cNvPr id="89" name="Google Shape;89;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Font typeface="Century Gothic"/>
              <a:buNone/>
              <a:defRPr b="1" sz="3200">
                <a:latin typeface="Century Gothic"/>
                <a:ea typeface="Century Gothic"/>
                <a:cs typeface="Century Gothic"/>
                <a:sym typeface="Century Gothic"/>
              </a:defRPr>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3" name="Google Shape;93;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94" name="Shape 94"/>
        <p:cNvGrpSpPr/>
        <p:nvPr/>
      </p:nvGrpSpPr>
      <p:grpSpPr>
        <a:xfrm>
          <a:off x="0" y="0"/>
          <a:ext cx="0" cy="0"/>
          <a:chOff x="0" y="0"/>
          <a:chExt cx="0" cy="0"/>
        </a:xfrm>
      </p:grpSpPr>
      <p:sp>
        <p:nvSpPr>
          <p:cNvPr id="95" name="Google Shape;95;p9"/>
          <p:cNvSpPr/>
          <p:nvPr/>
        </p:nvSpPr>
        <p:spPr>
          <a:xfrm flipH="1">
            <a:off x="3582600" y="1550700"/>
            <a:ext cx="5561400" cy="35928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9"/>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Impact"/>
              <a:buNone/>
              <a:defRPr sz="3000">
                <a:latin typeface="Impact"/>
                <a:ea typeface="Impact"/>
                <a:cs typeface="Impact"/>
                <a:sym typeface="Impact"/>
              </a:defRPr>
            </a:lvl1pPr>
            <a:lvl2pPr lvl="1">
              <a:spcBef>
                <a:spcPts val="0"/>
              </a:spcBef>
              <a:spcAft>
                <a:spcPts val="0"/>
              </a:spcAft>
              <a:buSzPts val="3000"/>
              <a:buFont typeface="Impact"/>
              <a:buNone/>
              <a:defRPr sz="3000">
                <a:latin typeface="Impact"/>
                <a:ea typeface="Impact"/>
                <a:cs typeface="Impact"/>
                <a:sym typeface="Impact"/>
              </a:defRPr>
            </a:lvl2pPr>
            <a:lvl3pPr lvl="2">
              <a:spcBef>
                <a:spcPts val="0"/>
              </a:spcBef>
              <a:spcAft>
                <a:spcPts val="0"/>
              </a:spcAft>
              <a:buSzPts val="3000"/>
              <a:buFont typeface="Impact"/>
              <a:buNone/>
              <a:defRPr sz="3000">
                <a:latin typeface="Impact"/>
                <a:ea typeface="Impact"/>
                <a:cs typeface="Impact"/>
                <a:sym typeface="Impact"/>
              </a:defRPr>
            </a:lvl3pPr>
            <a:lvl4pPr lvl="3">
              <a:spcBef>
                <a:spcPts val="0"/>
              </a:spcBef>
              <a:spcAft>
                <a:spcPts val="0"/>
              </a:spcAft>
              <a:buSzPts val="3000"/>
              <a:buFont typeface="Impact"/>
              <a:buNone/>
              <a:defRPr sz="3000">
                <a:latin typeface="Impact"/>
                <a:ea typeface="Impact"/>
                <a:cs typeface="Impact"/>
                <a:sym typeface="Impact"/>
              </a:defRPr>
            </a:lvl4pPr>
            <a:lvl5pPr lvl="4">
              <a:spcBef>
                <a:spcPts val="0"/>
              </a:spcBef>
              <a:spcAft>
                <a:spcPts val="0"/>
              </a:spcAft>
              <a:buSzPts val="3000"/>
              <a:buFont typeface="Impact"/>
              <a:buNone/>
              <a:defRPr sz="3000">
                <a:latin typeface="Impact"/>
                <a:ea typeface="Impact"/>
                <a:cs typeface="Impact"/>
                <a:sym typeface="Impact"/>
              </a:defRPr>
            </a:lvl5pPr>
            <a:lvl6pPr lvl="5">
              <a:spcBef>
                <a:spcPts val="0"/>
              </a:spcBef>
              <a:spcAft>
                <a:spcPts val="0"/>
              </a:spcAft>
              <a:buSzPts val="3000"/>
              <a:buFont typeface="Impact"/>
              <a:buNone/>
              <a:defRPr sz="3000">
                <a:latin typeface="Impact"/>
                <a:ea typeface="Impact"/>
                <a:cs typeface="Impact"/>
                <a:sym typeface="Impact"/>
              </a:defRPr>
            </a:lvl6pPr>
            <a:lvl7pPr lvl="6">
              <a:spcBef>
                <a:spcPts val="0"/>
              </a:spcBef>
              <a:spcAft>
                <a:spcPts val="0"/>
              </a:spcAft>
              <a:buSzPts val="3000"/>
              <a:buFont typeface="Impact"/>
              <a:buNone/>
              <a:defRPr sz="3000">
                <a:latin typeface="Impact"/>
                <a:ea typeface="Impact"/>
                <a:cs typeface="Impact"/>
                <a:sym typeface="Impact"/>
              </a:defRPr>
            </a:lvl7pPr>
            <a:lvl8pPr lvl="7">
              <a:spcBef>
                <a:spcPts val="0"/>
              </a:spcBef>
              <a:spcAft>
                <a:spcPts val="0"/>
              </a:spcAft>
              <a:buSzPts val="3000"/>
              <a:buFont typeface="Impact"/>
              <a:buNone/>
              <a:defRPr sz="3000">
                <a:latin typeface="Impact"/>
                <a:ea typeface="Impact"/>
                <a:cs typeface="Impact"/>
                <a:sym typeface="Impact"/>
              </a:defRPr>
            </a:lvl8pPr>
            <a:lvl9pPr lvl="8">
              <a:spcBef>
                <a:spcPts val="0"/>
              </a:spcBef>
              <a:spcAft>
                <a:spcPts val="0"/>
              </a:spcAft>
              <a:buSzPts val="3000"/>
              <a:buFont typeface="Impact"/>
              <a:buNone/>
              <a:defRPr sz="3000">
                <a:latin typeface="Impact"/>
                <a:ea typeface="Impact"/>
                <a:cs typeface="Impact"/>
                <a:sym typeface="Impact"/>
              </a:defRPr>
            </a:lvl9pPr>
          </a:lstStyle>
          <a:p/>
        </p:txBody>
      </p:sp>
      <p:sp>
        <p:nvSpPr>
          <p:cNvPr id="99" name="Google Shape;99;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Font typeface="Century Gothic"/>
              <a:buNone/>
              <a:defRPr sz="1600">
                <a:solidFill>
                  <a:schemeClr val="lt1"/>
                </a:solidFill>
                <a:latin typeface="Century Gothic"/>
                <a:ea typeface="Century Gothic"/>
                <a:cs typeface="Century Gothic"/>
                <a:sym typeface="Century Gothic"/>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0" name="Google Shape;100;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1" name="Google Shape;101;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2" name="Shape 102"/>
        <p:cNvGrpSpPr/>
        <p:nvPr/>
      </p:nvGrpSpPr>
      <p:grpSpPr>
        <a:xfrm>
          <a:off x="0" y="0"/>
          <a:ext cx="0" cy="0"/>
          <a:chOff x="0" y="0"/>
          <a:chExt cx="0" cy="0"/>
        </a:xfrm>
      </p:grpSpPr>
      <p:sp>
        <p:nvSpPr>
          <p:cNvPr id="103" name="Google Shape;103;p10"/>
          <p:cNvSpPr/>
          <p:nvPr/>
        </p:nvSpPr>
        <p:spPr>
          <a:xfrm>
            <a:off x="31" y="2824500"/>
            <a:ext cx="7370400" cy="23190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p:nvPr/>
        </p:nvSpPr>
        <p:spPr>
          <a:xfrm flipH="1">
            <a:off x="3582600" y="1550700"/>
            <a:ext cx="5561400" cy="35928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7" name="Google Shape;107;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www.youtube.com/watch?v=NQf5tMHNqfE"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3"/>
          <p:cNvSpPr txBox="1"/>
          <p:nvPr>
            <p:ph type="title"/>
          </p:nvPr>
        </p:nvSpPr>
        <p:spPr>
          <a:xfrm>
            <a:off x="819150" y="845600"/>
            <a:ext cx="7505700" cy="73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Complete our Collaboration Survey by September 15th!</a:t>
            </a:r>
            <a:endParaRPr sz="4400"/>
          </a:p>
        </p:txBody>
      </p:sp>
      <p:sp>
        <p:nvSpPr>
          <p:cNvPr id="128" name="Google Shape;128;p13"/>
          <p:cNvSpPr txBox="1"/>
          <p:nvPr>
            <p:ph idx="1" type="body"/>
          </p:nvPr>
        </p:nvSpPr>
        <p:spPr>
          <a:xfrm>
            <a:off x="819150" y="1585225"/>
            <a:ext cx="51558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How well we work together makes a difference. It’s our ability to work together that helps us accomplish our goals and improve our community. </a:t>
            </a:r>
            <a:endParaRPr b="1">
              <a:latin typeface="Century Gothic"/>
              <a:ea typeface="Century Gothic"/>
              <a:cs typeface="Century Gothic"/>
              <a:sym typeface="Century Gothic"/>
            </a:endParaRPr>
          </a:p>
          <a:p>
            <a:pPr indent="0" lvl="0" marL="0" rtl="0" algn="l">
              <a:spcBef>
                <a:spcPts val="1200"/>
              </a:spcBef>
              <a:spcAft>
                <a:spcPts val="1200"/>
              </a:spcAft>
              <a:buNone/>
            </a:pPr>
            <a:r>
              <a:rPr b="1" lang="en">
                <a:latin typeface="Century Gothic"/>
                <a:ea typeface="Century Gothic"/>
                <a:cs typeface="Century Gothic"/>
                <a:sym typeface="Century Gothic"/>
              </a:rPr>
              <a:t>If something is important, then it should be measured and monitored. Help us see how we’re doing working with one another by completing this survey. </a:t>
            </a:r>
            <a:endParaRPr b="1">
              <a:latin typeface="Century Gothic"/>
              <a:ea typeface="Century Gothic"/>
              <a:cs typeface="Century Gothic"/>
              <a:sym typeface="Century Gothic"/>
            </a:endParaRPr>
          </a:p>
        </p:txBody>
      </p:sp>
      <p:pic>
        <p:nvPicPr>
          <p:cNvPr id="129" name="Google Shape;129;p13"/>
          <p:cNvPicPr preferRelativeResize="0"/>
          <p:nvPr/>
        </p:nvPicPr>
        <p:blipFill rotWithShape="1">
          <a:blip r:embed="rId3">
            <a:alphaModFix/>
          </a:blip>
          <a:srcRect b="32711" l="7939" r="8132" t="7672"/>
          <a:stretch/>
        </p:blipFill>
        <p:spPr>
          <a:xfrm>
            <a:off x="6363400" y="1624750"/>
            <a:ext cx="1885226" cy="189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SYSTEMS OF CARE</a:t>
            </a:r>
            <a:endParaRPr/>
          </a:p>
        </p:txBody>
      </p:sp>
      <p:sp>
        <p:nvSpPr>
          <p:cNvPr id="185" name="Google Shape;185;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NYS OMH and Wayne County Dpt of Behavioral Health</a:t>
            </a:r>
            <a:endParaRPr b="1" sz="1800"/>
          </a:p>
          <a:p>
            <a:pPr indent="0" lvl="0" marL="0" rtl="0" algn="l">
              <a:spcBef>
                <a:spcPts val="1200"/>
              </a:spcBef>
              <a:spcAft>
                <a:spcPts val="1200"/>
              </a:spcAft>
              <a:buNone/>
            </a:pPr>
            <a:r>
              <a:rPr b="1" lang="en" sz="1800"/>
              <a:t>Ongoing effort to create a continuum of care</a:t>
            </a:r>
            <a:endParaRPr b="1"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Food Distributions &amp; Basic Needs</a:t>
            </a:r>
            <a:endParaRPr/>
          </a:p>
        </p:txBody>
      </p:sp>
      <p:sp>
        <p:nvSpPr>
          <p:cNvPr id="191" name="Google Shape;191;p23"/>
          <p:cNvSpPr txBox="1"/>
          <p:nvPr>
            <p:ph idx="1" type="subTitle"/>
          </p:nvPr>
        </p:nvSpPr>
        <p:spPr>
          <a:xfrm>
            <a:off x="819150" y="1489750"/>
            <a:ext cx="58599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August 2023</a:t>
            </a:r>
            <a:endParaRPr/>
          </a:p>
        </p:txBody>
      </p:sp>
      <p:sp>
        <p:nvSpPr>
          <p:cNvPr id="192" name="Google Shape;192;p23"/>
          <p:cNvSpPr txBox="1"/>
          <p:nvPr>
            <p:ph idx="2" type="body"/>
          </p:nvPr>
        </p:nvSpPr>
        <p:spPr>
          <a:xfrm>
            <a:off x="819150" y="2004650"/>
            <a:ext cx="7788900" cy="2541600"/>
          </a:xfrm>
          <a:prstGeom prst="rect">
            <a:avLst/>
          </a:prstGeom>
        </p:spPr>
        <p:txBody>
          <a:bodyPr anchorCtr="0" anchor="t" bIns="91425" lIns="91425" spcFirstLastPara="1" rIns="91425" wrap="square" tIns="91425">
            <a:normAutofit/>
          </a:bodyPr>
          <a:lstStyle/>
          <a:p>
            <a:pPr indent="0" lvl="0" marL="0" rtl="0" algn="l">
              <a:lnSpc>
                <a:spcPct val="109090"/>
              </a:lnSpc>
              <a:spcBef>
                <a:spcPts val="1200"/>
              </a:spcBef>
              <a:spcAft>
                <a:spcPts val="0"/>
              </a:spcAft>
              <a:buNone/>
            </a:pPr>
            <a:r>
              <a:rPr b="1" lang="en">
                <a:solidFill>
                  <a:srgbClr val="231F20"/>
                </a:solidFill>
                <a:latin typeface="Century Gothic"/>
                <a:ea typeface="Century Gothic"/>
                <a:cs typeface="Century Gothic"/>
                <a:sym typeface="Century Gothic"/>
              </a:rPr>
              <a:t>Wednesday, August 9th – Wayne County Partnership &amp; Foodlink Food Distribution</a:t>
            </a:r>
            <a:br>
              <a:rPr b="1" lang="en">
                <a:solidFill>
                  <a:srgbClr val="231F20"/>
                </a:solidFill>
                <a:latin typeface="Century Gothic"/>
                <a:ea typeface="Century Gothic"/>
                <a:cs typeface="Century Gothic"/>
                <a:sym typeface="Century Gothic"/>
              </a:rPr>
            </a:br>
            <a:r>
              <a:rPr lang="en">
                <a:solidFill>
                  <a:srgbClr val="231F20"/>
                </a:solidFill>
                <a:latin typeface="Century Gothic"/>
                <a:ea typeface="Century Gothic"/>
                <a:cs typeface="Century Gothic"/>
                <a:sym typeface="Century Gothic"/>
              </a:rPr>
              <a:t>10 AM until food is gone! Shady Brooke Plaza, 4500 NYS Route 414, Rose</a:t>
            </a:r>
            <a:endParaRPr>
              <a:solidFill>
                <a:srgbClr val="231F20"/>
              </a:solidFill>
              <a:latin typeface="Century Gothic"/>
              <a:ea typeface="Century Gothic"/>
              <a:cs typeface="Century Gothic"/>
              <a:sym typeface="Century Gothic"/>
            </a:endParaRPr>
          </a:p>
          <a:p>
            <a:pPr indent="0" lvl="0" marL="0" rtl="0" algn="l">
              <a:lnSpc>
                <a:spcPct val="109090"/>
              </a:lnSpc>
              <a:spcBef>
                <a:spcPts val="1200"/>
              </a:spcBef>
              <a:spcAft>
                <a:spcPts val="0"/>
              </a:spcAft>
              <a:buNone/>
            </a:pPr>
            <a:r>
              <a:rPr b="1" lang="en">
                <a:solidFill>
                  <a:srgbClr val="231F20"/>
                </a:solidFill>
                <a:latin typeface="Century Gothic"/>
                <a:ea typeface="Century Gothic"/>
                <a:cs typeface="Century Gothic"/>
                <a:sym typeface="Century Gothic"/>
              </a:rPr>
              <a:t>Friday</a:t>
            </a:r>
            <a:r>
              <a:rPr b="1" lang="en">
                <a:solidFill>
                  <a:srgbClr val="231F20"/>
                </a:solidFill>
                <a:latin typeface="Century Gothic"/>
                <a:ea typeface="Century Gothic"/>
                <a:cs typeface="Century Gothic"/>
                <a:sym typeface="Century Gothic"/>
              </a:rPr>
              <a:t>, August 11th – Wayne County Partnership &amp; Foodlink Food Distribution</a:t>
            </a:r>
            <a:br>
              <a:rPr b="1" lang="en">
                <a:solidFill>
                  <a:srgbClr val="231F20"/>
                </a:solidFill>
                <a:latin typeface="Century Gothic"/>
                <a:ea typeface="Century Gothic"/>
                <a:cs typeface="Century Gothic"/>
                <a:sym typeface="Century Gothic"/>
              </a:rPr>
            </a:br>
            <a:r>
              <a:rPr lang="en">
                <a:solidFill>
                  <a:srgbClr val="231F20"/>
                </a:solidFill>
                <a:latin typeface="Century Gothic"/>
                <a:ea typeface="Century Gothic"/>
                <a:cs typeface="Century Gothic"/>
                <a:sym typeface="Century Gothic"/>
              </a:rPr>
              <a:t>10 AM until food is gone! Huron Town Barns, 10880 Lummisville Rd, Huron</a:t>
            </a:r>
            <a:endParaRPr>
              <a:solidFill>
                <a:srgbClr val="231F20"/>
              </a:solidFill>
              <a:latin typeface="Century Gothic"/>
              <a:ea typeface="Century Gothic"/>
              <a:cs typeface="Century Gothic"/>
              <a:sym typeface="Century Gothic"/>
            </a:endParaRPr>
          </a:p>
          <a:p>
            <a:pPr indent="0" lvl="0" marL="0" rtl="0" algn="l">
              <a:lnSpc>
                <a:spcPct val="109090"/>
              </a:lnSpc>
              <a:spcBef>
                <a:spcPts val="1200"/>
              </a:spcBef>
              <a:spcAft>
                <a:spcPts val="0"/>
              </a:spcAft>
              <a:buNone/>
            </a:pPr>
            <a:r>
              <a:rPr b="1" lang="en">
                <a:solidFill>
                  <a:srgbClr val="231F20"/>
                </a:solidFill>
                <a:latin typeface="Century Gothic"/>
                <a:ea typeface="Century Gothic"/>
                <a:cs typeface="Century Gothic"/>
                <a:sym typeface="Century Gothic"/>
              </a:rPr>
              <a:t>Wednesday, August 16th – Wayne County Partnership &amp; Foodlink Food Distribution</a:t>
            </a:r>
            <a:br>
              <a:rPr b="1" lang="en">
                <a:solidFill>
                  <a:srgbClr val="231F20"/>
                </a:solidFill>
                <a:latin typeface="Century Gothic"/>
                <a:ea typeface="Century Gothic"/>
                <a:cs typeface="Century Gothic"/>
                <a:sym typeface="Century Gothic"/>
              </a:rPr>
            </a:br>
            <a:r>
              <a:rPr lang="en">
                <a:solidFill>
                  <a:srgbClr val="231F20"/>
                </a:solidFill>
                <a:latin typeface="Century Gothic"/>
                <a:ea typeface="Century Gothic"/>
                <a:cs typeface="Century Gothic"/>
                <a:sym typeface="Century Gothic"/>
              </a:rPr>
              <a:t>10 AM until food is gone! W-FL BOCES Conference Center, 131 Drumlin Court, Newark</a:t>
            </a:r>
            <a:endParaRPr>
              <a:solidFill>
                <a:srgbClr val="231F20"/>
              </a:solidFill>
              <a:latin typeface="Century Gothic"/>
              <a:ea typeface="Century Gothic"/>
              <a:cs typeface="Century Gothic"/>
              <a:sym typeface="Century Gothic"/>
            </a:endParaRPr>
          </a:p>
          <a:p>
            <a:pPr indent="0" lvl="0" marL="0" rtl="0" algn="l">
              <a:lnSpc>
                <a:spcPct val="109090"/>
              </a:lnSpc>
              <a:spcBef>
                <a:spcPts val="1200"/>
              </a:spcBef>
              <a:spcAft>
                <a:spcPts val="1200"/>
              </a:spcAft>
              <a:buNone/>
            </a:pPr>
            <a:r>
              <a:rPr b="1" lang="en">
                <a:solidFill>
                  <a:srgbClr val="231F20"/>
                </a:solidFill>
                <a:latin typeface="Century Gothic"/>
                <a:ea typeface="Century Gothic"/>
                <a:cs typeface="Century Gothic"/>
                <a:sym typeface="Century Gothic"/>
              </a:rPr>
              <a:t>Tuesday, August 29th – Wayne County Partnership &amp; Foodlink Food Distribution</a:t>
            </a:r>
            <a:br>
              <a:rPr b="1" lang="en">
                <a:solidFill>
                  <a:srgbClr val="231F20"/>
                </a:solidFill>
                <a:latin typeface="Century Gothic"/>
                <a:ea typeface="Century Gothic"/>
                <a:cs typeface="Century Gothic"/>
                <a:sym typeface="Century Gothic"/>
              </a:rPr>
            </a:br>
            <a:r>
              <a:rPr lang="en">
                <a:solidFill>
                  <a:srgbClr val="231F20"/>
                </a:solidFill>
                <a:latin typeface="Century Gothic"/>
                <a:ea typeface="Century Gothic"/>
                <a:cs typeface="Century Gothic"/>
                <a:sym typeface="Century Gothic"/>
              </a:rPr>
              <a:t>10 AM until food is gone! Red Creek Jr./Sr. High School, 6574 South St, Red Creek</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Career Carnival Recruitment</a:t>
            </a:r>
            <a:endParaRPr/>
          </a:p>
        </p:txBody>
      </p:sp>
      <p:sp>
        <p:nvSpPr>
          <p:cNvPr id="198" name="Google Shape;198;p24"/>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9" name="Google Shape;199;p24"/>
          <p:cNvPicPr preferRelativeResize="0"/>
          <p:nvPr/>
        </p:nvPicPr>
        <p:blipFill>
          <a:blip r:embed="rId3">
            <a:alphaModFix/>
          </a:blip>
          <a:stretch>
            <a:fillRect/>
          </a:stretch>
        </p:blipFill>
        <p:spPr>
          <a:xfrm>
            <a:off x="5147600" y="221463"/>
            <a:ext cx="3631202" cy="4700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Lisa Hackett - National Center</a:t>
            </a:r>
            <a:endParaRPr/>
          </a:p>
        </p:txBody>
      </p:sp>
      <p:sp>
        <p:nvSpPr>
          <p:cNvPr id="205" name="Google Shape;205;p25"/>
          <p:cNvSpPr txBox="1"/>
          <p:nvPr>
            <p:ph idx="1" type="body"/>
          </p:nvPr>
        </p:nvSpPr>
        <p:spPr>
          <a:xfrm>
            <a:off x="819150" y="1800200"/>
            <a:ext cx="7505700" cy="275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b="1" lang="en" sz="1400">
                <a:solidFill>
                  <a:srgbClr val="212121"/>
                </a:solidFill>
              </a:rPr>
              <a:t>August 9th and 10th at The Conference Center at Wayne-Finger Lakes BOCES</a:t>
            </a:r>
            <a:endParaRPr b="1" sz="1400">
              <a:solidFill>
                <a:srgbClr val="212121"/>
              </a:solidFill>
            </a:endParaRPr>
          </a:p>
          <a:p>
            <a:pPr indent="0" lvl="0" marL="0" rtl="0" algn="l">
              <a:spcBef>
                <a:spcPts val="0"/>
              </a:spcBef>
              <a:spcAft>
                <a:spcPts val="0"/>
              </a:spcAft>
              <a:buClr>
                <a:schemeClr val="dk2"/>
              </a:buClr>
              <a:buSzPts val="1100"/>
              <a:buFont typeface="Arial"/>
              <a:buNone/>
            </a:pPr>
            <a:r>
              <a:rPr b="1" lang="en" sz="1400">
                <a:solidFill>
                  <a:srgbClr val="212121"/>
                </a:solidFill>
              </a:rPr>
              <a:t> </a:t>
            </a:r>
            <a:endParaRPr b="1" sz="1400">
              <a:solidFill>
                <a:srgbClr val="212121"/>
              </a:solidFill>
            </a:endParaRPr>
          </a:p>
          <a:p>
            <a:pPr indent="0" lvl="0" marL="0" rtl="0" algn="l">
              <a:spcBef>
                <a:spcPts val="0"/>
              </a:spcBef>
              <a:spcAft>
                <a:spcPts val="0"/>
              </a:spcAft>
              <a:buNone/>
            </a:pPr>
            <a:r>
              <a:rPr b="1" lang="en" sz="1400">
                <a:solidFill>
                  <a:srgbClr val="212121"/>
                </a:solidFill>
              </a:rPr>
              <a:t>Community Schools 101 Sessions will be offered by Deputy Director of Community Schools, Lisa Hackett. </a:t>
            </a:r>
            <a:r>
              <a:rPr i="1" lang="en" sz="1200">
                <a:solidFill>
                  <a:srgbClr val="222222"/>
                </a:solidFill>
                <a:highlight>
                  <a:srgbClr val="FFFFFF"/>
                </a:highlight>
                <a:latin typeface="Arial"/>
                <a:ea typeface="Arial"/>
                <a:cs typeface="Arial"/>
                <a:sym typeface="Arial"/>
              </a:rPr>
              <a:t>While a growing number of school districts across the country are adapting and scaling the strategy, there are still leaders, practitioners, and partners that have questions about what it means to be a community school and how to get started. This session will provide an introduction to the foundational elements of the community school strategy  and how it can work for your school community.</a:t>
            </a:r>
            <a:endParaRPr i="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a:solidFill>
                  <a:srgbClr val="212121"/>
                </a:solidFill>
                <a:latin typeface="Century Gothic"/>
                <a:ea typeface="Century Gothic"/>
                <a:cs typeface="Century Gothic"/>
                <a:sym typeface="Century Gothic"/>
              </a:rPr>
              <a:t> </a:t>
            </a:r>
            <a:endParaRPr>
              <a:solidFill>
                <a:srgbClr val="212121"/>
              </a:solidFill>
              <a:latin typeface="Century Gothic"/>
              <a:ea typeface="Century Gothic"/>
              <a:cs typeface="Century Gothic"/>
              <a:sym typeface="Century Gothic"/>
            </a:endParaRPr>
          </a:p>
          <a:p>
            <a:pPr indent="0" lvl="0" marL="0" rtl="0" algn="l">
              <a:spcBef>
                <a:spcPts val="0"/>
              </a:spcBef>
              <a:spcAft>
                <a:spcPts val="0"/>
              </a:spcAft>
              <a:buClr>
                <a:schemeClr val="dk2"/>
              </a:buClr>
              <a:buSzPts val="1100"/>
              <a:buFont typeface="Arial"/>
              <a:buNone/>
            </a:pPr>
            <a:r>
              <a:rPr b="1" lang="en" sz="1200">
                <a:solidFill>
                  <a:srgbClr val="212121"/>
                </a:solidFill>
                <a:latin typeface="Century Gothic"/>
                <a:ea typeface="Century Gothic"/>
                <a:cs typeface="Century Gothic"/>
                <a:sym typeface="Century Gothic"/>
              </a:rPr>
              <a:t>FOR EDUCATORS: August 9</a:t>
            </a:r>
            <a:r>
              <a:rPr b="1" baseline="30000" lang="en" sz="1200">
                <a:solidFill>
                  <a:srgbClr val="212121"/>
                </a:solidFill>
                <a:latin typeface="Century Gothic"/>
                <a:ea typeface="Century Gothic"/>
                <a:cs typeface="Century Gothic"/>
                <a:sym typeface="Century Gothic"/>
              </a:rPr>
              <a:t>th</a:t>
            </a:r>
            <a:r>
              <a:rPr b="1" lang="en" sz="1200">
                <a:solidFill>
                  <a:srgbClr val="212121"/>
                </a:solidFill>
                <a:latin typeface="Century Gothic"/>
                <a:ea typeface="Century Gothic"/>
                <a:cs typeface="Century Gothic"/>
                <a:sym typeface="Century Gothic"/>
              </a:rPr>
              <a:t>, </a:t>
            </a:r>
            <a:r>
              <a:rPr b="1" lang="en" sz="1200">
                <a:solidFill>
                  <a:srgbClr val="222222"/>
                </a:solidFill>
                <a:highlight>
                  <a:srgbClr val="FFFFFF"/>
                </a:highlight>
                <a:latin typeface="Century Gothic"/>
                <a:ea typeface="Century Gothic"/>
                <a:cs typeface="Century Gothic"/>
                <a:sym typeface="Century Gothic"/>
              </a:rPr>
              <a:t>8:45 - 11:45 AM</a:t>
            </a:r>
            <a:endParaRPr b="1" sz="1200">
              <a:solidFill>
                <a:srgbClr val="212121"/>
              </a:solidFill>
              <a:latin typeface="Century Gothic"/>
              <a:ea typeface="Century Gothic"/>
              <a:cs typeface="Century Gothic"/>
              <a:sym typeface="Century Gothic"/>
            </a:endParaRPr>
          </a:p>
          <a:p>
            <a:pPr indent="0" lvl="0" marL="0" rtl="0" algn="l">
              <a:spcBef>
                <a:spcPts val="0"/>
              </a:spcBef>
              <a:spcAft>
                <a:spcPts val="0"/>
              </a:spcAft>
              <a:buClr>
                <a:schemeClr val="dk2"/>
              </a:buClr>
              <a:buSzPts val="1100"/>
              <a:buFont typeface="Arial"/>
              <a:buNone/>
            </a:pPr>
            <a:r>
              <a:rPr b="1" lang="en" sz="1200">
                <a:solidFill>
                  <a:srgbClr val="212121"/>
                </a:solidFill>
                <a:latin typeface="Century Gothic"/>
                <a:ea typeface="Century Gothic"/>
                <a:cs typeface="Century Gothic"/>
                <a:sym typeface="Century Gothic"/>
              </a:rPr>
              <a:t>FOR EDUCATIONAL LEADERS: August 9</a:t>
            </a:r>
            <a:r>
              <a:rPr b="1" baseline="30000" lang="en" sz="1200">
                <a:solidFill>
                  <a:srgbClr val="212121"/>
                </a:solidFill>
                <a:latin typeface="Century Gothic"/>
                <a:ea typeface="Century Gothic"/>
                <a:cs typeface="Century Gothic"/>
                <a:sym typeface="Century Gothic"/>
              </a:rPr>
              <a:t>t</a:t>
            </a:r>
            <a:r>
              <a:rPr b="1" baseline="30000" lang="en" sz="1200">
                <a:solidFill>
                  <a:srgbClr val="212121"/>
                </a:solidFill>
                <a:latin typeface="Century Gothic"/>
                <a:ea typeface="Century Gothic"/>
                <a:cs typeface="Century Gothic"/>
                <a:sym typeface="Century Gothic"/>
              </a:rPr>
              <a:t>h</a:t>
            </a:r>
            <a:r>
              <a:rPr b="1" lang="en" sz="1200">
                <a:solidFill>
                  <a:srgbClr val="212121"/>
                </a:solidFill>
                <a:latin typeface="Century Gothic"/>
                <a:ea typeface="Century Gothic"/>
                <a:cs typeface="Century Gothic"/>
                <a:sym typeface="Century Gothic"/>
              </a:rPr>
              <a:t>, </a:t>
            </a:r>
            <a:r>
              <a:rPr b="1" lang="en" sz="1200">
                <a:solidFill>
                  <a:srgbClr val="222222"/>
                </a:solidFill>
                <a:highlight>
                  <a:srgbClr val="FFFFFF"/>
                </a:highlight>
                <a:latin typeface="Century Gothic"/>
                <a:ea typeface="Century Gothic"/>
                <a:cs typeface="Century Gothic"/>
                <a:sym typeface="Century Gothic"/>
              </a:rPr>
              <a:t>12:30 - 3:30 PM</a:t>
            </a:r>
            <a:endParaRPr b="1" sz="1200">
              <a:solidFill>
                <a:srgbClr val="212121"/>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212121"/>
                </a:solidFill>
                <a:latin typeface="Century Gothic"/>
                <a:ea typeface="Century Gothic"/>
                <a:cs typeface="Century Gothic"/>
                <a:sym typeface="Century Gothic"/>
              </a:rPr>
              <a:t>FOR COMMUNITY PARTNERS:  August 10</a:t>
            </a:r>
            <a:r>
              <a:rPr b="1" baseline="30000" lang="en" sz="1200">
                <a:solidFill>
                  <a:srgbClr val="212121"/>
                </a:solidFill>
                <a:latin typeface="Century Gothic"/>
                <a:ea typeface="Century Gothic"/>
                <a:cs typeface="Century Gothic"/>
                <a:sym typeface="Century Gothic"/>
              </a:rPr>
              <a:t>th</a:t>
            </a:r>
            <a:r>
              <a:rPr b="1" lang="en" sz="1200">
                <a:solidFill>
                  <a:srgbClr val="212121"/>
                </a:solidFill>
                <a:latin typeface="Century Gothic"/>
                <a:ea typeface="Century Gothic"/>
                <a:cs typeface="Century Gothic"/>
                <a:sym typeface="Century Gothic"/>
              </a:rPr>
              <a:t>, </a:t>
            </a:r>
            <a:r>
              <a:rPr b="1" lang="en" sz="1200">
                <a:solidFill>
                  <a:srgbClr val="222222"/>
                </a:solidFill>
                <a:highlight>
                  <a:srgbClr val="FFFFFF"/>
                </a:highlight>
                <a:latin typeface="Century Gothic"/>
                <a:ea typeface="Century Gothic"/>
                <a:cs typeface="Century Gothic"/>
                <a:sym typeface="Century Gothic"/>
              </a:rPr>
              <a:t>8:45 - 11:45 AM</a:t>
            </a:r>
            <a:endParaRPr b="1" sz="1200">
              <a:latin typeface="Century Gothic"/>
              <a:ea typeface="Century Gothic"/>
              <a:cs typeface="Century Gothic"/>
              <a:sym typeface="Century Gothic"/>
            </a:endParaRPr>
          </a:p>
        </p:txBody>
      </p:sp>
      <p:pic>
        <p:nvPicPr>
          <p:cNvPr id="206" name="Google Shape;206;p25"/>
          <p:cNvPicPr preferRelativeResize="0"/>
          <p:nvPr/>
        </p:nvPicPr>
        <p:blipFill>
          <a:blip r:embed="rId3">
            <a:alphaModFix/>
          </a:blip>
          <a:stretch>
            <a:fillRect/>
          </a:stretch>
        </p:blipFill>
        <p:spPr>
          <a:xfrm>
            <a:off x="6982475" y="507300"/>
            <a:ext cx="1493724" cy="14937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6"/>
          <p:cNvPicPr preferRelativeResize="0"/>
          <p:nvPr/>
        </p:nvPicPr>
        <p:blipFill>
          <a:blip r:embed="rId3">
            <a:alphaModFix/>
          </a:blip>
          <a:stretch>
            <a:fillRect/>
          </a:stretch>
        </p:blipFill>
        <p:spPr>
          <a:xfrm>
            <a:off x="281050" y="537325"/>
            <a:ext cx="8581898" cy="4068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606000" y="565300"/>
            <a:ext cx="7932000" cy="125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August 11th Training</a:t>
            </a:r>
            <a:endParaRPr sz="3400"/>
          </a:p>
          <a:p>
            <a:pPr indent="0" lvl="0" marL="0" rtl="0" algn="l">
              <a:spcBef>
                <a:spcPts val="0"/>
              </a:spcBef>
              <a:spcAft>
                <a:spcPts val="0"/>
              </a:spcAft>
              <a:buNone/>
            </a:pPr>
            <a:r>
              <a:rPr lang="en" sz="2277"/>
              <a:t>The Conference Center at Wayne - Finger Lakes BOCES </a:t>
            </a:r>
            <a:endParaRPr sz="2277"/>
          </a:p>
        </p:txBody>
      </p:sp>
      <p:sp>
        <p:nvSpPr>
          <p:cNvPr id="217" name="Google Shape;217;p27"/>
          <p:cNvSpPr txBox="1"/>
          <p:nvPr>
            <p:ph idx="1" type="body"/>
          </p:nvPr>
        </p:nvSpPr>
        <p:spPr>
          <a:xfrm>
            <a:off x="606000" y="1734775"/>
            <a:ext cx="7932000" cy="294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50">
                <a:latin typeface="Century Gothic"/>
                <a:ea typeface="Century Gothic"/>
                <a:cs typeface="Century Gothic"/>
                <a:sym typeface="Century Gothic"/>
              </a:rPr>
              <a:t>9 AM - 12 PM</a:t>
            </a:r>
            <a:endParaRPr b="1" sz="1650">
              <a:latin typeface="Century Gothic"/>
              <a:ea typeface="Century Gothic"/>
              <a:cs typeface="Century Gothic"/>
              <a:sym typeface="Century Gothic"/>
            </a:endParaRPr>
          </a:p>
          <a:p>
            <a:pPr indent="0" lvl="0" marL="0" rtl="0" algn="ctr">
              <a:spcBef>
                <a:spcPts val="1200"/>
              </a:spcBef>
              <a:spcAft>
                <a:spcPts val="0"/>
              </a:spcAft>
              <a:buNone/>
            </a:pPr>
            <a:r>
              <a:rPr b="1" lang="en" sz="1350">
                <a:latin typeface="Century Gothic"/>
                <a:ea typeface="Century Gothic"/>
                <a:cs typeface="Century Gothic"/>
                <a:sym typeface="Century Gothic"/>
              </a:rPr>
              <a:t>Local History and </a:t>
            </a:r>
            <a:r>
              <a:rPr b="1" lang="en" sz="1400">
                <a:latin typeface="Century Gothic"/>
                <a:ea typeface="Century Gothic"/>
                <a:cs typeface="Century Gothic"/>
                <a:sym typeface="Century Gothic"/>
              </a:rPr>
              <a:t>Culturally Responsive-Sustaining Education</a:t>
            </a:r>
            <a:r>
              <a:rPr b="1" lang="en" sz="1350">
                <a:latin typeface="Century Gothic"/>
                <a:ea typeface="Century Gothic"/>
                <a:cs typeface="Century Gothic"/>
                <a:sym typeface="Century Gothic"/>
              </a:rPr>
              <a:t> Professional Learning</a:t>
            </a:r>
            <a:br>
              <a:rPr lang="en" sz="1350">
                <a:latin typeface="Century Gothic"/>
                <a:ea typeface="Century Gothic"/>
                <a:cs typeface="Century Gothic"/>
                <a:sym typeface="Century Gothic"/>
              </a:rPr>
            </a:br>
            <a:r>
              <a:rPr lang="en">
                <a:latin typeface="Century Gothic"/>
                <a:ea typeface="Century Gothic"/>
                <a:cs typeface="Century Gothic"/>
                <a:sym typeface="Century Gothic"/>
              </a:rPr>
              <a:t>All teachers will experience an adapted version of the Antiracist Curriculum Project’s curriculum on Enslavement and Resistance in NYS and Redlining and Civil Rights in NYS Curriculum specifically tailored for their region.</a:t>
            </a:r>
            <a:endParaRPr sz="1250">
              <a:latin typeface="Century Gothic"/>
              <a:ea typeface="Century Gothic"/>
              <a:cs typeface="Century Gothic"/>
              <a:sym typeface="Century Gothic"/>
            </a:endParaRPr>
          </a:p>
          <a:p>
            <a:pPr indent="0" lvl="0" marL="0" rtl="0" algn="ctr">
              <a:spcBef>
                <a:spcPts val="1200"/>
              </a:spcBef>
              <a:spcAft>
                <a:spcPts val="0"/>
              </a:spcAft>
              <a:buNone/>
            </a:pPr>
            <a:r>
              <a:rPr b="1" lang="en" sz="1650">
                <a:latin typeface="Century Gothic"/>
                <a:ea typeface="Century Gothic"/>
                <a:cs typeface="Century Gothic"/>
                <a:sym typeface="Century Gothic"/>
              </a:rPr>
              <a:t>1 PM - 3 PM</a:t>
            </a:r>
            <a:endParaRPr b="1" sz="1650">
              <a:latin typeface="Century Gothic"/>
              <a:ea typeface="Century Gothic"/>
              <a:cs typeface="Century Gothic"/>
              <a:sym typeface="Century Gothic"/>
            </a:endParaRPr>
          </a:p>
          <a:p>
            <a:pPr indent="0" lvl="0" marL="0" rtl="0" algn="ctr">
              <a:spcBef>
                <a:spcPts val="1200"/>
              </a:spcBef>
              <a:spcAft>
                <a:spcPts val="1200"/>
              </a:spcAft>
              <a:buNone/>
            </a:pPr>
            <a:r>
              <a:rPr b="1" lang="en" sz="1400">
                <a:latin typeface="Century Gothic"/>
                <a:ea typeface="Century Gothic"/>
                <a:cs typeface="Century Gothic"/>
                <a:sym typeface="Century Gothic"/>
              </a:rPr>
              <a:t>Interrupting Harmful Remarks at School</a:t>
            </a:r>
            <a:br>
              <a:rPr lang="en" sz="1250">
                <a:latin typeface="Century Gothic"/>
                <a:ea typeface="Century Gothic"/>
                <a:cs typeface="Century Gothic"/>
                <a:sym typeface="Century Gothic"/>
              </a:rPr>
            </a:br>
            <a:r>
              <a:rPr lang="en">
                <a:latin typeface="Century Gothic"/>
                <a:ea typeface="Century Gothic"/>
                <a:cs typeface="Century Gothic"/>
                <a:sym typeface="Century Gothic"/>
              </a:rPr>
              <a:t>Participants will explore and adapt the Learning for Justice Speak Up at School guide: how to respond when someone—a student, a colleague, even a parent—uses biased language or stereotypes in school.</a:t>
            </a:r>
            <a:endParaRPr sz="1250">
              <a:latin typeface="Century Gothic"/>
              <a:ea typeface="Century Gothic"/>
              <a:cs typeface="Century Gothic"/>
              <a:sym typeface="Century Gothic"/>
            </a:endParaRPr>
          </a:p>
        </p:txBody>
      </p:sp>
      <p:pic>
        <p:nvPicPr>
          <p:cNvPr id="218" name="Google Shape;218;p27"/>
          <p:cNvPicPr preferRelativeResize="0"/>
          <p:nvPr/>
        </p:nvPicPr>
        <p:blipFill>
          <a:blip r:embed="rId3">
            <a:alphaModFix/>
          </a:blip>
          <a:stretch>
            <a:fillRect/>
          </a:stretch>
        </p:blipFill>
        <p:spPr>
          <a:xfrm>
            <a:off x="7403427" y="419124"/>
            <a:ext cx="1396896" cy="1396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Health and Wellness Updates</a:t>
            </a:r>
            <a:endParaRPr/>
          </a:p>
        </p:txBody>
      </p:sp>
      <p:sp>
        <p:nvSpPr>
          <p:cNvPr id="224" name="Google Shape;224;p2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Bicentennial Youth Torch Relay</a:t>
            </a:r>
            <a:endParaRPr/>
          </a:p>
        </p:txBody>
      </p:sp>
      <p:sp>
        <p:nvSpPr>
          <p:cNvPr id="230" name="Google Shape;230;p29"/>
          <p:cNvSpPr txBox="1"/>
          <p:nvPr>
            <p:ph idx="1" type="body"/>
          </p:nvPr>
        </p:nvSpPr>
        <p:spPr>
          <a:xfrm>
            <a:off x="929350" y="2129975"/>
            <a:ext cx="32700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latin typeface="Century Gothic"/>
                <a:ea typeface="Century Gothic"/>
                <a:cs typeface="Century Gothic"/>
                <a:sym typeface="Century Gothic"/>
              </a:rPr>
              <a:t>Learn more and register via the QR Code below.</a:t>
            </a:r>
            <a:endParaRPr b="1">
              <a:latin typeface="Century Gothic"/>
              <a:ea typeface="Century Gothic"/>
              <a:cs typeface="Century Gothic"/>
              <a:sym typeface="Century Gothic"/>
            </a:endParaRPr>
          </a:p>
        </p:txBody>
      </p:sp>
      <p:pic>
        <p:nvPicPr>
          <p:cNvPr id="231" name="Google Shape;231;p29"/>
          <p:cNvPicPr preferRelativeResize="0"/>
          <p:nvPr/>
        </p:nvPicPr>
        <p:blipFill rotWithShape="1">
          <a:blip r:embed="rId3">
            <a:alphaModFix/>
          </a:blip>
          <a:srcRect b="3910" l="0" r="0" t="0"/>
          <a:stretch/>
        </p:blipFill>
        <p:spPr>
          <a:xfrm>
            <a:off x="4862875" y="246950"/>
            <a:ext cx="3740075" cy="4649600"/>
          </a:xfrm>
          <a:prstGeom prst="rect">
            <a:avLst/>
          </a:prstGeom>
          <a:noFill/>
          <a:ln>
            <a:noFill/>
          </a:ln>
        </p:spPr>
      </p:pic>
      <p:pic>
        <p:nvPicPr>
          <p:cNvPr id="232" name="Google Shape;232;p29"/>
          <p:cNvPicPr preferRelativeResize="0"/>
          <p:nvPr/>
        </p:nvPicPr>
        <p:blipFill>
          <a:blip r:embed="rId4">
            <a:alphaModFix/>
          </a:blip>
          <a:stretch>
            <a:fillRect/>
          </a:stretch>
        </p:blipFill>
        <p:spPr>
          <a:xfrm>
            <a:off x="1930424" y="2861749"/>
            <a:ext cx="1486650" cy="1486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211 Resource Mapping &amp; MyWayfinder</a:t>
            </a:r>
            <a:endParaRPr/>
          </a:p>
        </p:txBody>
      </p:sp>
      <p:sp>
        <p:nvSpPr>
          <p:cNvPr id="238" name="Google Shape;238;p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ROOM ASSIGNMENTS</a:t>
            </a:r>
            <a:endParaRPr/>
          </a:p>
        </p:txBody>
      </p:sp>
      <p:sp>
        <p:nvSpPr>
          <p:cNvPr id="244" name="Google Shape;244;p31"/>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Pick a grade level</a:t>
            </a:r>
            <a:endParaRPr/>
          </a:p>
        </p:txBody>
      </p:sp>
      <p:sp>
        <p:nvSpPr>
          <p:cNvPr id="245" name="Google Shape;245;p31"/>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6th Grade— GALA</a:t>
            </a:r>
            <a:endParaRPr/>
          </a:p>
          <a:p>
            <a:pPr indent="0" lvl="0" marL="0" rtl="0" algn="l">
              <a:spcBef>
                <a:spcPts val="1200"/>
              </a:spcBef>
              <a:spcAft>
                <a:spcPts val="0"/>
              </a:spcAft>
              <a:buNone/>
            </a:pPr>
            <a:r>
              <a:rPr lang="en"/>
              <a:t>8th Grade EMPIRE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10th Grade – Diamond</a:t>
            </a:r>
            <a:endParaRPr/>
          </a:p>
          <a:p>
            <a:pPr indent="0" lvl="0" marL="0" rtl="0" algn="l">
              <a:spcBef>
                <a:spcPts val="1200"/>
              </a:spcBef>
              <a:spcAft>
                <a:spcPts val="1200"/>
              </a:spcAft>
              <a:buNone/>
            </a:pPr>
            <a:r>
              <a:rPr lang="en"/>
              <a:t>12th Grade– Diamon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ctrTitle"/>
          </p:nvPr>
        </p:nvSpPr>
        <p:spPr>
          <a:xfrm>
            <a:off x="1858703" y="2053408"/>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Wayne County Partnership Meeting</a:t>
            </a:r>
            <a:endParaRPr/>
          </a:p>
        </p:txBody>
      </p:sp>
      <p:sp>
        <p:nvSpPr>
          <p:cNvPr id="135" name="Google Shape;135;p14"/>
          <p:cNvSpPr txBox="1"/>
          <p:nvPr>
            <p:ph idx="1" type="subTitle"/>
          </p:nvPr>
        </p:nvSpPr>
        <p:spPr>
          <a:xfrm>
            <a:off x="1858700" y="3486283"/>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Wayne-FingerLakes BOCES | August 2nd, 2023</a:t>
            </a:r>
            <a:endParaRPr/>
          </a:p>
        </p:txBody>
      </p:sp>
      <p:pic>
        <p:nvPicPr>
          <p:cNvPr id="136" name="Google Shape;136;p14"/>
          <p:cNvPicPr preferRelativeResize="0"/>
          <p:nvPr/>
        </p:nvPicPr>
        <p:blipFill rotWithShape="1">
          <a:blip r:embed="rId3">
            <a:alphaModFix/>
          </a:blip>
          <a:srcRect b="0" l="0" r="8734" t="0"/>
          <a:stretch/>
        </p:blipFill>
        <p:spPr>
          <a:xfrm>
            <a:off x="3702724" y="472450"/>
            <a:ext cx="1738575" cy="15809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819150" y="662775"/>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Data Discussion</a:t>
            </a:r>
            <a:endParaRPr/>
          </a:p>
        </p:txBody>
      </p:sp>
      <p:sp>
        <p:nvSpPr>
          <p:cNvPr id="251" name="Google Shape;251;p32"/>
          <p:cNvSpPr txBox="1"/>
          <p:nvPr>
            <p:ph idx="1" type="subTitle"/>
          </p:nvPr>
        </p:nvSpPr>
        <p:spPr>
          <a:xfrm>
            <a:off x="819150" y="1367775"/>
            <a:ext cx="7845900" cy="5550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i="1" lang="en"/>
              <a:t>If you could go back in time to one grade, would it be 6th, 8th, 10th, or 12th?</a:t>
            </a:r>
            <a:endParaRPr i="1"/>
          </a:p>
          <a:p>
            <a:pPr indent="0" lvl="0" marL="0" rtl="0" algn="l">
              <a:lnSpc>
                <a:spcPct val="100000"/>
              </a:lnSpc>
              <a:spcBef>
                <a:spcPts val="0"/>
              </a:spcBef>
              <a:spcAft>
                <a:spcPts val="0"/>
              </a:spcAft>
              <a:buNone/>
            </a:pPr>
            <a:r>
              <a:rPr b="1" lang="en"/>
              <a:t>In your assigned cohorts, focus your discussion on solely your assigned grade level.</a:t>
            </a:r>
            <a:endParaRPr b="1"/>
          </a:p>
        </p:txBody>
      </p:sp>
      <p:sp>
        <p:nvSpPr>
          <p:cNvPr id="252" name="Google Shape;252;p32"/>
          <p:cNvSpPr txBox="1"/>
          <p:nvPr>
            <p:ph idx="2" type="body"/>
          </p:nvPr>
        </p:nvSpPr>
        <p:spPr>
          <a:xfrm>
            <a:off x="663300" y="1999200"/>
            <a:ext cx="7817400" cy="2437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lt1"/>
              </a:buClr>
              <a:buSzPts val="1500"/>
              <a:buFont typeface="Century Gothic"/>
              <a:buAutoNum type="arabicPeriod"/>
            </a:pPr>
            <a:r>
              <a:rPr b="1" lang="en">
                <a:solidFill>
                  <a:schemeClr val="lt1"/>
                </a:solidFill>
                <a:latin typeface="Century Gothic"/>
                <a:ea typeface="Century Gothic"/>
                <a:cs typeface="Century Gothic"/>
                <a:sym typeface="Century Gothic"/>
              </a:rPr>
              <a:t>Can you list the developmental changes and fundamental youth development that typically occur between the grade levels surveyed?</a:t>
            </a:r>
            <a:endParaRPr b="1">
              <a:solidFill>
                <a:schemeClr val="lt1"/>
              </a:solidFill>
              <a:latin typeface="Century Gothic"/>
              <a:ea typeface="Century Gothic"/>
              <a:cs typeface="Century Gothic"/>
              <a:sym typeface="Century Gothic"/>
            </a:endParaRPr>
          </a:p>
          <a:p>
            <a:pPr indent="-311150" lvl="0" marL="457200" rtl="0" algn="l">
              <a:spcBef>
                <a:spcPts val="0"/>
              </a:spcBef>
              <a:spcAft>
                <a:spcPts val="0"/>
              </a:spcAft>
              <a:buClr>
                <a:schemeClr val="lt1"/>
              </a:buClr>
              <a:buSzPts val="1300"/>
              <a:buFont typeface="Century Gothic"/>
              <a:buAutoNum type="arabicPeriod"/>
            </a:pPr>
            <a:r>
              <a:rPr b="1" lang="en">
                <a:solidFill>
                  <a:schemeClr val="lt1"/>
                </a:solidFill>
                <a:latin typeface="Century Gothic"/>
                <a:ea typeface="Century Gothic"/>
                <a:cs typeface="Century Gothic"/>
                <a:sym typeface="Century Gothic"/>
              </a:rPr>
              <a:t>Make predictions about what impact COVID-19 could have had on your assigned grade-level cohort.</a:t>
            </a:r>
            <a:endParaRPr b="1">
              <a:solidFill>
                <a:schemeClr val="lt1"/>
              </a:solidFill>
              <a:latin typeface="Century Gothic"/>
              <a:ea typeface="Century Gothic"/>
              <a:cs typeface="Century Gothic"/>
              <a:sym typeface="Century Gothic"/>
            </a:endParaRPr>
          </a:p>
          <a:p>
            <a:pPr indent="-311150" lvl="0" marL="457200" rtl="0" algn="l">
              <a:spcBef>
                <a:spcPts val="0"/>
              </a:spcBef>
              <a:spcAft>
                <a:spcPts val="0"/>
              </a:spcAft>
              <a:buClr>
                <a:schemeClr val="lt1"/>
              </a:buClr>
              <a:buSzPts val="1300"/>
              <a:buFont typeface="Century Gothic"/>
              <a:buAutoNum type="arabicPeriod"/>
            </a:pPr>
            <a:r>
              <a:rPr b="1" lang="en">
                <a:solidFill>
                  <a:schemeClr val="lt1"/>
                </a:solidFill>
                <a:latin typeface="Century Gothic"/>
                <a:ea typeface="Century Gothic"/>
                <a:cs typeface="Century Gothic"/>
                <a:sym typeface="Century Gothic"/>
              </a:rPr>
              <a:t>What do you notice about risk factor percentages for each grade level from 2019-2023?</a:t>
            </a:r>
            <a:endParaRPr b="1">
              <a:solidFill>
                <a:schemeClr val="lt1"/>
              </a:solidFill>
              <a:latin typeface="Century Gothic"/>
              <a:ea typeface="Century Gothic"/>
              <a:cs typeface="Century Gothic"/>
              <a:sym typeface="Century Gothic"/>
            </a:endParaRPr>
          </a:p>
          <a:p>
            <a:pPr indent="-311150" lvl="0" marL="457200" rtl="0" algn="l">
              <a:spcBef>
                <a:spcPts val="0"/>
              </a:spcBef>
              <a:spcAft>
                <a:spcPts val="0"/>
              </a:spcAft>
              <a:buClr>
                <a:schemeClr val="lt1"/>
              </a:buClr>
              <a:buSzPts val="1300"/>
              <a:buFont typeface="Century Gothic"/>
              <a:buAutoNum type="arabicPeriod"/>
            </a:pPr>
            <a:r>
              <a:rPr b="1" lang="en">
                <a:solidFill>
                  <a:schemeClr val="lt1"/>
                </a:solidFill>
                <a:latin typeface="Century Gothic"/>
                <a:ea typeface="Century Gothic"/>
                <a:cs typeface="Century Gothic"/>
                <a:sym typeface="Century Gothic"/>
              </a:rPr>
              <a:t>What do you notice about leading risk factors for 6th graders? 8th graders? 10th graders? 12th graders?</a:t>
            </a:r>
            <a:endParaRPr b="1">
              <a:solidFill>
                <a:schemeClr val="lt1"/>
              </a:solidFill>
              <a:latin typeface="Century Gothic"/>
              <a:ea typeface="Century Gothic"/>
              <a:cs typeface="Century Gothic"/>
              <a:sym typeface="Century Gothic"/>
            </a:endParaRPr>
          </a:p>
          <a:p>
            <a:pPr indent="-311150" lvl="0" marL="457200" rtl="0" algn="l">
              <a:spcBef>
                <a:spcPts val="0"/>
              </a:spcBef>
              <a:spcAft>
                <a:spcPts val="0"/>
              </a:spcAft>
              <a:buClr>
                <a:schemeClr val="lt1"/>
              </a:buClr>
              <a:buSzPts val="1300"/>
              <a:buFont typeface="Century Gothic"/>
              <a:buAutoNum type="arabicPeriod"/>
            </a:pPr>
            <a:r>
              <a:rPr b="1" lang="en">
                <a:solidFill>
                  <a:schemeClr val="lt1"/>
                </a:solidFill>
                <a:latin typeface="Century Gothic"/>
                <a:ea typeface="Century Gothic"/>
                <a:cs typeface="Century Gothic"/>
                <a:sym typeface="Century Gothic"/>
              </a:rPr>
              <a:t>What questions do you have that we should ask youth at our next Youth Leadership Forum?</a:t>
            </a:r>
            <a:endParaRPr b="1">
              <a:solidFill>
                <a:schemeClr val="lt1"/>
              </a:solidFill>
              <a:latin typeface="Century Gothic"/>
              <a:ea typeface="Century Gothic"/>
              <a:cs typeface="Century Gothic"/>
              <a:sym typeface="Century Gothic"/>
            </a:endParaRPr>
          </a:p>
          <a:p>
            <a:pPr indent="-311150" lvl="0" marL="457200" rtl="0" algn="l">
              <a:spcBef>
                <a:spcPts val="0"/>
              </a:spcBef>
              <a:spcAft>
                <a:spcPts val="0"/>
              </a:spcAft>
              <a:buClr>
                <a:schemeClr val="lt1"/>
              </a:buClr>
              <a:buSzPts val="1300"/>
              <a:buFont typeface="Century Gothic"/>
              <a:buAutoNum type="arabicPeriod"/>
            </a:pPr>
            <a:r>
              <a:rPr b="1" lang="en">
                <a:solidFill>
                  <a:schemeClr val="lt1"/>
                </a:solidFill>
                <a:latin typeface="Century Gothic"/>
                <a:ea typeface="Century Gothic"/>
                <a:cs typeface="Century Gothic"/>
                <a:sym typeface="Century Gothic"/>
              </a:rPr>
              <a:t>What urgencies are you feeling looking at this data?</a:t>
            </a:r>
            <a:endParaRPr b="1">
              <a:solidFill>
                <a:schemeClr val="lt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3"/>
          <p:cNvSpPr txBox="1"/>
          <p:nvPr>
            <p:ph type="title"/>
          </p:nvPr>
        </p:nvSpPr>
        <p:spPr>
          <a:xfrm>
            <a:off x="1883259" y="180705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Share Outs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type="title"/>
          </p:nvPr>
        </p:nvSpPr>
        <p:spPr>
          <a:xfrm>
            <a:off x="819150" y="845600"/>
            <a:ext cx="7505700" cy="73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Complete our Collaboration Survey by September 15th!</a:t>
            </a:r>
            <a:endParaRPr sz="4400"/>
          </a:p>
        </p:txBody>
      </p:sp>
      <p:sp>
        <p:nvSpPr>
          <p:cNvPr id="263" name="Google Shape;263;p34"/>
          <p:cNvSpPr txBox="1"/>
          <p:nvPr>
            <p:ph idx="1" type="body"/>
          </p:nvPr>
        </p:nvSpPr>
        <p:spPr>
          <a:xfrm>
            <a:off x="819150" y="1585225"/>
            <a:ext cx="51558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How well we work together makes a difference. It’s our ability to work together that helps us accomplish our goals and improve our community. </a:t>
            </a:r>
            <a:endParaRPr b="1">
              <a:latin typeface="Century Gothic"/>
              <a:ea typeface="Century Gothic"/>
              <a:cs typeface="Century Gothic"/>
              <a:sym typeface="Century Gothic"/>
            </a:endParaRPr>
          </a:p>
          <a:p>
            <a:pPr indent="0" lvl="0" marL="0" rtl="0" algn="l">
              <a:spcBef>
                <a:spcPts val="1200"/>
              </a:spcBef>
              <a:spcAft>
                <a:spcPts val="1200"/>
              </a:spcAft>
              <a:buNone/>
            </a:pPr>
            <a:r>
              <a:rPr b="1" lang="en">
                <a:latin typeface="Century Gothic"/>
                <a:ea typeface="Century Gothic"/>
                <a:cs typeface="Century Gothic"/>
                <a:sym typeface="Century Gothic"/>
              </a:rPr>
              <a:t>If something is important, then it should be measured and monitored. Help us see how we’re doing working with one another by completing this survey. </a:t>
            </a:r>
            <a:endParaRPr b="1">
              <a:latin typeface="Century Gothic"/>
              <a:ea typeface="Century Gothic"/>
              <a:cs typeface="Century Gothic"/>
              <a:sym typeface="Century Gothic"/>
            </a:endParaRPr>
          </a:p>
        </p:txBody>
      </p:sp>
      <p:pic>
        <p:nvPicPr>
          <p:cNvPr id="264" name="Google Shape;264;p34"/>
          <p:cNvPicPr preferRelativeResize="0"/>
          <p:nvPr/>
        </p:nvPicPr>
        <p:blipFill rotWithShape="1">
          <a:blip r:embed="rId3">
            <a:alphaModFix/>
          </a:blip>
          <a:srcRect b="32711" l="7939" r="8132" t="7672"/>
          <a:stretch/>
        </p:blipFill>
        <p:spPr>
          <a:xfrm>
            <a:off x="6363400" y="1624750"/>
            <a:ext cx="1885226" cy="1894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ph type="title"/>
          </p:nvPr>
        </p:nvSpPr>
        <p:spPr>
          <a:xfrm>
            <a:off x="881400" y="889675"/>
            <a:ext cx="7381200" cy="13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920"/>
              <a:t>Upcoming Partnership Meetings</a:t>
            </a:r>
            <a:endParaRPr sz="3920"/>
          </a:p>
        </p:txBody>
      </p:sp>
      <p:sp>
        <p:nvSpPr>
          <p:cNvPr id="270" name="Google Shape;270;p35"/>
          <p:cNvSpPr txBox="1"/>
          <p:nvPr>
            <p:ph idx="1" type="body"/>
          </p:nvPr>
        </p:nvSpPr>
        <p:spPr>
          <a:xfrm>
            <a:off x="527400" y="1994050"/>
            <a:ext cx="8089200" cy="2540100"/>
          </a:xfrm>
          <a:prstGeom prst="rect">
            <a:avLst/>
          </a:prstGeom>
        </p:spPr>
        <p:txBody>
          <a:bodyPr anchorCtr="0" anchor="t" bIns="91425" lIns="91425" spcFirstLastPara="1" rIns="91425" wrap="square" tIns="91425">
            <a:noAutofit/>
          </a:bodyPr>
          <a:lstStyle/>
          <a:p>
            <a:pPr indent="0" lvl="0" marL="0" rtl="0" algn="ctr">
              <a:lnSpc>
                <a:spcPct val="143636"/>
              </a:lnSpc>
              <a:spcBef>
                <a:spcPts val="1200"/>
              </a:spcBef>
              <a:spcAft>
                <a:spcPts val="0"/>
              </a:spcAft>
              <a:buClr>
                <a:schemeClr val="dk2"/>
              </a:buClr>
              <a:buSzPts val="523"/>
              <a:buFont typeface="Arial"/>
              <a:buNone/>
            </a:pPr>
            <a:r>
              <a:rPr b="1" lang="en" sz="1322">
                <a:solidFill>
                  <a:srgbClr val="152B2E"/>
                </a:solidFill>
                <a:latin typeface="Century Gothic"/>
                <a:ea typeface="Century Gothic"/>
                <a:cs typeface="Century Gothic"/>
                <a:sym typeface="Century Gothic"/>
              </a:rPr>
              <a:t>October 11th, 2023 Extended— 9 am to Noon</a:t>
            </a:r>
            <a:br>
              <a:rPr b="1" lang="en" sz="1322">
                <a:solidFill>
                  <a:srgbClr val="152B2E"/>
                </a:solidFill>
                <a:latin typeface="Century Gothic"/>
                <a:ea typeface="Century Gothic"/>
                <a:cs typeface="Century Gothic"/>
                <a:sym typeface="Century Gothic"/>
              </a:rPr>
            </a:br>
            <a:r>
              <a:rPr lang="en" sz="1322">
                <a:solidFill>
                  <a:srgbClr val="152B2E"/>
                </a:solidFill>
                <a:latin typeface="Century Gothic"/>
                <a:ea typeface="Century Gothic"/>
                <a:cs typeface="Century Gothic"/>
                <a:sym typeface="Century Gothic"/>
              </a:rPr>
              <a:t>This meeting will be joined by Kern County Visitors and the Coalition for Community Schools</a:t>
            </a:r>
            <a:endParaRPr sz="1322">
              <a:solidFill>
                <a:srgbClr val="152B2E"/>
              </a:solidFill>
              <a:latin typeface="Century Gothic"/>
              <a:ea typeface="Century Gothic"/>
              <a:cs typeface="Century Gothic"/>
              <a:sym typeface="Century Gothic"/>
            </a:endParaRPr>
          </a:p>
          <a:p>
            <a:pPr indent="0" lvl="0" marL="0" rtl="0" algn="ctr">
              <a:lnSpc>
                <a:spcPct val="143636"/>
              </a:lnSpc>
              <a:spcBef>
                <a:spcPts val="1200"/>
              </a:spcBef>
              <a:spcAft>
                <a:spcPts val="0"/>
              </a:spcAft>
              <a:buClr>
                <a:schemeClr val="dk2"/>
              </a:buClr>
              <a:buSzPts val="523"/>
              <a:buFont typeface="Arial"/>
              <a:buNone/>
            </a:pPr>
            <a:r>
              <a:rPr b="1" lang="en" sz="1322">
                <a:solidFill>
                  <a:srgbClr val="152B2E"/>
                </a:solidFill>
                <a:latin typeface="Century Gothic"/>
                <a:ea typeface="Century Gothic"/>
                <a:cs typeface="Century Gothic"/>
                <a:sym typeface="Century Gothic"/>
              </a:rPr>
              <a:t>January 10th, 2024, 9 AM- 10:30 AM</a:t>
            </a:r>
            <a:br>
              <a:rPr b="1" lang="en" sz="1322">
                <a:solidFill>
                  <a:srgbClr val="152B2E"/>
                </a:solidFill>
                <a:latin typeface="Century Gothic"/>
                <a:ea typeface="Century Gothic"/>
                <a:cs typeface="Century Gothic"/>
                <a:sym typeface="Century Gothic"/>
              </a:rPr>
            </a:br>
            <a:r>
              <a:rPr lang="en" sz="1322">
                <a:solidFill>
                  <a:srgbClr val="152B2E"/>
                </a:solidFill>
                <a:latin typeface="Century Gothic"/>
                <a:ea typeface="Century Gothic"/>
                <a:cs typeface="Century Gothic"/>
                <a:sym typeface="Century Gothic"/>
              </a:rPr>
              <a:t>Virtual</a:t>
            </a:r>
            <a:endParaRPr sz="1322">
              <a:solidFill>
                <a:srgbClr val="152B2E"/>
              </a:solidFill>
              <a:latin typeface="Century Gothic"/>
              <a:ea typeface="Century Gothic"/>
              <a:cs typeface="Century Gothic"/>
              <a:sym typeface="Century Gothic"/>
            </a:endParaRPr>
          </a:p>
          <a:p>
            <a:pPr indent="0" lvl="0" marL="0" rtl="0" algn="ctr">
              <a:lnSpc>
                <a:spcPct val="143636"/>
              </a:lnSpc>
              <a:spcBef>
                <a:spcPts val="1200"/>
              </a:spcBef>
              <a:spcAft>
                <a:spcPts val="0"/>
              </a:spcAft>
              <a:buClr>
                <a:schemeClr val="dk2"/>
              </a:buClr>
              <a:buSzPts val="523"/>
              <a:buFont typeface="Arial"/>
              <a:buNone/>
            </a:pPr>
            <a:r>
              <a:rPr b="1" lang="en" sz="1322">
                <a:solidFill>
                  <a:srgbClr val="152B2E"/>
                </a:solidFill>
                <a:latin typeface="Century Gothic"/>
                <a:ea typeface="Century Gothic"/>
                <a:cs typeface="Century Gothic"/>
                <a:sym typeface="Century Gothic"/>
              </a:rPr>
              <a:t>March 13th, 2024, 9 AM - 10:30 AM</a:t>
            </a:r>
            <a:br>
              <a:rPr b="1" lang="en" sz="1322">
                <a:solidFill>
                  <a:srgbClr val="152B2E"/>
                </a:solidFill>
                <a:latin typeface="Century Gothic"/>
                <a:ea typeface="Century Gothic"/>
                <a:cs typeface="Century Gothic"/>
                <a:sym typeface="Century Gothic"/>
              </a:rPr>
            </a:br>
            <a:r>
              <a:rPr lang="en" sz="1322">
                <a:solidFill>
                  <a:srgbClr val="152B2E"/>
                </a:solidFill>
                <a:latin typeface="Century Gothic"/>
                <a:ea typeface="Century Gothic"/>
                <a:cs typeface="Century Gothic"/>
                <a:sym typeface="Century Gothic"/>
              </a:rPr>
              <a:t>Wayne-Finger Lakes BOCES</a:t>
            </a:r>
            <a:endParaRPr sz="1322">
              <a:solidFill>
                <a:srgbClr val="152B2E"/>
              </a:solidFill>
              <a:latin typeface="Century Gothic"/>
              <a:ea typeface="Century Gothic"/>
              <a:cs typeface="Century Gothic"/>
              <a:sym typeface="Century Gothic"/>
            </a:endParaRPr>
          </a:p>
          <a:p>
            <a:pPr indent="0" lvl="0" marL="0" rtl="0" algn="ctr">
              <a:lnSpc>
                <a:spcPct val="143636"/>
              </a:lnSpc>
              <a:spcBef>
                <a:spcPts val="1200"/>
              </a:spcBef>
              <a:spcAft>
                <a:spcPts val="1200"/>
              </a:spcAft>
              <a:buSzPts val="523"/>
              <a:buNone/>
            </a:pPr>
            <a:r>
              <a:rPr b="1" lang="en" sz="1322">
                <a:solidFill>
                  <a:srgbClr val="152B2E"/>
                </a:solidFill>
                <a:latin typeface="Century Gothic"/>
                <a:ea typeface="Century Gothic"/>
                <a:cs typeface="Century Gothic"/>
                <a:sym typeface="Century Gothic"/>
              </a:rPr>
              <a:t>May 8th, 2024, 9 AM - 10:30 AM</a:t>
            </a:r>
            <a:br>
              <a:rPr b="1" lang="en" sz="1322">
                <a:solidFill>
                  <a:srgbClr val="152B2E"/>
                </a:solidFill>
                <a:latin typeface="Century Gothic"/>
                <a:ea typeface="Century Gothic"/>
                <a:cs typeface="Century Gothic"/>
                <a:sym typeface="Century Gothic"/>
              </a:rPr>
            </a:br>
            <a:r>
              <a:rPr lang="en" sz="1322">
                <a:solidFill>
                  <a:srgbClr val="152B2E"/>
                </a:solidFill>
                <a:latin typeface="Century Gothic"/>
                <a:ea typeface="Century Gothic"/>
                <a:cs typeface="Century Gothic"/>
                <a:sym typeface="Century Gothic"/>
              </a:rPr>
              <a:t>Wayne-Finger Lakes BOCES</a:t>
            </a:r>
            <a:endParaRPr sz="1417">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760225"/>
            <a:ext cx="7505700" cy="73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Meeting Agenda</a:t>
            </a:r>
            <a:endParaRPr b="1"/>
          </a:p>
        </p:txBody>
      </p:sp>
      <p:sp>
        <p:nvSpPr>
          <p:cNvPr id="142" name="Google Shape;142;p15"/>
          <p:cNvSpPr txBox="1"/>
          <p:nvPr>
            <p:ph idx="1" type="body"/>
          </p:nvPr>
        </p:nvSpPr>
        <p:spPr>
          <a:xfrm>
            <a:off x="819150" y="1494025"/>
            <a:ext cx="3422400" cy="2944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Welcome and Introduction</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Partnership Updates</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Food Distribution and Basic Needs</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Career Carnival Recruitment</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Health and Wellness Updates</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211 Resource Mapping and MyWayfinder</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Data Discussion</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None/>
            </a:pPr>
            <a:r>
              <a:rPr b="1" lang="en" sz="1200">
                <a:solidFill>
                  <a:srgbClr val="231F20"/>
                </a:solidFill>
                <a:latin typeface="Century Gothic"/>
                <a:ea typeface="Century Gothic"/>
                <a:cs typeface="Century Gothic"/>
                <a:sym typeface="Century Gothic"/>
              </a:rPr>
              <a:t>Share Outs</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1200"/>
              </a:spcAft>
              <a:buNone/>
            </a:pPr>
            <a:r>
              <a:rPr b="1" lang="en" sz="1200">
                <a:solidFill>
                  <a:srgbClr val="231F20"/>
                </a:solidFill>
                <a:latin typeface="Century Gothic"/>
                <a:ea typeface="Century Gothic"/>
                <a:cs typeface="Century Gothic"/>
                <a:sym typeface="Century Gothic"/>
              </a:rPr>
              <a:t>Important Dates</a:t>
            </a:r>
            <a:endParaRPr b="1" sz="1200">
              <a:solidFill>
                <a:srgbClr val="231F20"/>
              </a:solidFill>
              <a:latin typeface="Century Gothic"/>
              <a:ea typeface="Century Gothic"/>
              <a:cs typeface="Century Gothic"/>
              <a:sym typeface="Century Gothic"/>
            </a:endParaRPr>
          </a:p>
        </p:txBody>
      </p:sp>
      <p:pic>
        <p:nvPicPr>
          <p:cNvPr id="143" name="Google Shape;143;p15"/>
          <p:cNvPicPr preferRelativeResize="0"/>
          <p:nvPr/>
        </p:nvPicPr>
        <p:blipFill rotWithShape="1">
          <a:blip r:embed="rId3">
            <a:alphaModFix/>
          </a:blip>
          <a:srcRect b="0" l="17464" r="10218" t="24879"/>
          <a:stretch/>
        </p:blipFill>
        <p:spPr>
          <a:xfrm>
            <a:off x="4572000" y="1343762"/>
            <a:ext cx="3973426" cy="30947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16"/>
          <p:cNvPicPr preferRelativeResize="0"/>
          <p:nvPr/>
        </p:nvPicPr>
        <p:blipFill rotWithShape="1">
          <a:blip r:embed="rId3">
            <a:alphaModFix/>
          </a:blip>
          <a:srcRect b="0" l="10833" r="9970" t="0"/>
          <a:stretch/>
        </p:blipFill>
        <p:spPr>
          <a:xfrm>
            <a:off x="1071863" y="603650"/>
            <a:ext cx="7000274" cy="3936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idx="1" type="body"/>
          </p:nvPr>
        </p:nvSpPr>
        <p:spPr>
          <a:xfrm>
            <a:off x="328025" y="4360950"/>
            <a:ext cx="7415100" cy="40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Making An Impact - Kern County California</a:t>
            </a:r>
            <a:endParaRPr b="1">
              <a:latin typeface="Century Gothic"/>
              <a:ea typeface="Century Gothic"/>
              <a:cs typeface="Century Gothic"/>
              <a:sym typeface="Century Gothic"/>
            </a:endParaRPr>
          </a:p>
        </p:txBody>
      </p:sp>
      <p:pic>
        <p:nvPicPr>
          <p:cNvPr descr="We had a chance to explore rural West Kern County, California and visit school districts that were part of the West Kern Community Schools Consortium. We met with staff, students, and community members. The message that we gained from this experience was that all their work in education came down to relationships." id="154" name="Google Shape;154;p17" title="Making an Impact — Kern County, California">
            <a:hlinkClick r:id="rId3"/>
          </p:cNvPr>
          <p:cNvPicPr preferRelativeResize="0"/>
          <p:nvPr/>
        </p:nvPicPr>
        <p:blipFill>
          <a:blip r:embed="rId4">
            <a:alphaModFix/>
          </a:blip>
          <a:stretch>
            <a:fillRect/>
          </a:stretch>
        </p:blipFill>
        <p:spPr>
          <a:xfrm>
            <a:off x="1171000" y="337375"/>
            <a:ext cx="6802000" cy="382612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1388550" y="1288975"/>
            <a:ext cx="6366900" cy="951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Welcome Wallace Foundation!</a:t>
            </a:r>
            <a:endParaRPr/>
          </a:p>
        </p:txBody>
      </p:sp>
      <p:pic>
        <p:nvPicPr>
          <p:cNvPr id="160" name="Google Shape;160;p18"/>
          <p:cNvPicPr preferRelativeResize="0"/>
          <p:nvPr/>
        </p:nvPicPr>
        <p:blipFill>
          <a:blip r:embed="rId3">
            <a:alphaModFix/>
          </a:blip>
          <a:stretch>
            <a:fillRect/>
          </a:stretch>
        </p:blipFill>
        <p:spPr>
          <a:xfrm>
            <a:off x="1597264" y="2301500"/>
            <a:ext cx="5949476" cy="1562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19"/>
          <p:cNvSpPr txBox="1"/>
          <p:nvPr>
            <p:ph type="title"/>
          </p:nvPr>
        </p:nvSpPr>
        <p:spPr>
          <a:xfrm>
            <a:off x="819150" y="760225"/>
            <a:ext cx="7505700" cy="73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Meeting Agenda</a:t>
            </a:r>
            <a:endParaRPr b="1"/>
          </a:p>
        </p:txBody>
      </p:sp>
      <p:sp>
        <p:nvSpPr>
          <p:cNvPr id="166" name="Google Shape;166;p19"/>
          <p:cNvSpPr txBox="1"/>
          <p:nvPr>
            <p:ph idx="1" type="body"/>
          </p:nvPr>
        </p:nvSpPr>
        <p:spPr>
          <a:xfrm>
            <a:off x="819150" y="1494025"/>
            <a:ext cx="3422400" cy="29445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Welcome and Introduction</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Partnership Updates</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Food Distribution and Basic Needs</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Career Carnival Recruitment</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Health and Wellness Updates</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211 Resource Mapping and MyWayfinder</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2"/>
              </a:buClr>
              <a:buSzPts val="1100"/>
              <a:buFont typeface="Arial"/>
              <a:buNone/>
            </a:pPr>
            <a:r>
              <a:rPr b="1" lang="en" sz="1200">
                <a:solidFill>
                  <a:srgbClr val="231F20"/>
                </a:solidFill>
                <a:latin typeface="Century Gothic"/>
                <a:ea typeface="Century Gothic"/>
                <a:cs typeface="Century Gothic"/>
                <a:sym typeface="Century Gothic"/>
              </a:rPr>
              <a:t>Data Discussion</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0"/>
              </a:spcAft>
              <a:buNone/>
            </a:pPr>
            <a:r>
              <a:rPr b="1" lang="en" sz="1200">
                <a:solidFill>
                  <a:srgbClr val="231F20"/>
                </a:solidFill>
                <a:latin typeface="Century Gothic"/>
                <a:ea typeface="Century Gothic"/>
                <a:cs typeface="Century Gothic"/>
                <a:sym typeface="Century Gothic"/>
              </a:rPr>
              <a:t>Share Outs</a:t>
            </a:r>
            <a:endParaRPr b="1" sz="1200">
              <a:solidFill>
                <a:srgbClr val="231F20"/>
              </a:solidFill>
              <a:latin typeface="Century Gothic"/>
              <a:ea typeface="Century Gothic"/>
              <a:cs typeface="Century Gothic"/>
              <a:sym typeface="Century Gothic"/>
            </a:endParaRPr>
          </a:p>
          <a:p>
            <a:pPr indent="0" lvl="0" marL="0" rtl="0" algn="l">
              <a:lnSpc>
                <a:spcPct val="100000"/>
              </a:lnSpc>
              <a:spcBef>
                <a:spcPts val="1200"/>
              </a:spcBef>
              <a:spcAft>
                <a:spcPts val="1200"/>
              </a:spcAft>
              <a:buNone/>
            </a:pPr>
            <a:r>
              <a:rPr b="1" lang="en" sz="1200">
                <a:solidFill>
                  <a:srgbClr val="231F20"/>
                </a:solidFill>
                <a:latin typeface="Century Gothic"/>
                <a:ea typeface="Century Gothic"/>
                <a:cs typeface="Century Gothic"/>
                <a:sym typeface="Century Gothic"/>
              </a:rPr>
              <a:t>Important Dates</a:t>
            </a:r>
            <a:endParaRPr b="1" sz="1200">
              <a:solidFill>
                <a:srgbClr val="231F20"/>
              </a:solidFill>
              <a:latin typeface="Century Gothic"/>
              <a:ea typeface="Century Gothic"/>
              <a:cs typeface="Century Gothic"/>
              <a:sym typeface="Century Gothic"/>
            </a:endParaRPr>
          </a:p>
        </p:txBody>
      </p:sp>
      <p:pic>
        <p:nvPicPr>
          <p:cNvPr id="167" name="Google Shape;167;p19"/>
          <p:cNvPicPr preferRelativeResize="0"/>
          <p:nvPr/>
        </p:nvPicPr>
        <p:blipFill rotWithShape="1">
          <a:blip r:embed="rId3">
            <a:alphaModFix/>
          </a:blip>
          <a:srcRect b="0" l="17464" r="10218" t="24879"/>
          <a:stretch/>
        </p:blipFill>
        <p:spPr>
          <a:xfrm>
            <a:off x="4572000" y="1343762"/>
            <a:ext cx="3973426" cy="30947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Partnership Updates</a:t>
            </a:r>
            <a:endParaRPr/>
          </a:p>
        </p:txBody>
      </p:sp>
      <p:sp>
        <p:nvSpPr>
          <p:cNvPr id="173" name="Google Shape;173;p20"/>
          <p:cNvSpPr txBox="1"/>
          <p:nvPr>
            <p:ph idx="1" type="body"/>
          </p:nvPr>
        </p:nvSpPr>
        <p:spPr>
          <a:xfrm>
            <a:off x="819150" y="1800200"/>
            <a:ext cx="7505700" cy="264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latin typeface="Century Gothic"/>
                <a:ea typeface="Century Gothic"/>
                <a:cs typeface="Century Gothic"/>
                <a:sym typeface="Century Gothic"/>
              </a:rPr>
              <a:t>Welcome New Co-Chair</a:t>
            </a:r>
            <a:endParaRPr b="1" sz="1600">
              <a:latin typeface="Century Gothic"/>
              <a:ea typeface="Century Gothic"/>
              <a:cs typeface="Century Gothic"/>
              <a:sym typeface="Century Gothic"/>
            </a:endParaRPr>
          </a:p>
          <a:p>
            <a:pPr indent="0" lvl="0" marL="0" rtl="0" algn="l">
              <a:spcBef>
                <a:spcPts val="1200"/>
              </a:spcBef>
              <a:spcAft>
                <a:spcPts val="0"/>
              </a:spcAft>
              <a:buNone/>
            </a:pPr>
            <a:r>
              <a:rPr b="1" lang="en" sz="1600">
                <a:latin typeface="Century Gothic"/>
                <a:ea typeface="Century Gothic"/>
                <a:cs typeface="Century Gothic"/>
                <a:sym typeface="Century Gothic"/>
              </a:rPr>
              <a:t>Systems of Care</a:t>
            </a:r>
            <a:endParaRPr b="1" sz="1600">
              <a:latin typeface="Century Gothic"/>
              <a:ea typeface="Century Gothic"/>
              <a:cs typeface="Century Gothic"/>
              <a:sym typeface="Century Gothic"/>
            </a:endParaRPr>
          </a:p>
          <a:p>
            <a:pPr indent="0" lvl="0" marL="0" rtl="0" algn="l">
              <a:spcBef>
                <a:spcPts val="1200"/>
              </a:spcBef>
              <a:spcAft>
                <a:spcPts val="0"/>
              </a:spcAft>
              <a:buNone/>
            </a:pPr>
            <a:r>
              <a:rPr b="1" lang="en" sz="1600">
                <a:latin typeface="Century Gothic"/>
                <a:ea typeface="Century Gothic"/>
                <a:cs typeface="Century Gothic"/>
                <a:sym typeface="Century Gothic"/>
              </a:rPr>
              <a:t>Food Distribution</a:t>
            </a:r>
            <a:endParaRPr b="1" sz="1600">
              <a:latin typeface="Century Gothic"/>
              <a:ea typeface="Century Gothic"/>
              <a:cs typeface="Century Gothic"/>
              <a:sym typeface="Century Gothic"/>
            </a:endParaRPr>
          </a:p>
          <a:p>
            <a:pPr indent="0" lvl="0" marL="0" rtl="0" algn="l">
              <a:spcBef>
                <a:spcPts val="1200"/>
              </a:spcBef>
              <a:spcAft>
                <a:spcPts val="0"/>
              </a:spcAft>
              <a:buNone/>
            </a:pPr>
            <a:r>
              <a:rPr b="1" lang="en" sz="1600">
                <a:latin typeface="Century Gothic"/>
                <a:ea typeface="Century Gothic"/>
                <a:cs typeface="Century Gothic"/>
                <a:sym typeface="Century Gothic"/>
              </a:rPr>
              <a:t>Career Carnival</a:t>
            </a:r>
            <a:endParaRPr b="1" sz="1600">
              <a:latin typeface="Century Gothic"/>
              <a:ea typeface="Century Gothic"/>
              <a:cs typeface="Century Gothic"/>
              <a:sym typeface="Century Gothic"/>
            </a:endParaRPr>
          </a:p>
          <a:p>
            <a:pPr indent="0" lvl="0" marL="0" rtl="0" algn="l">
              <a:spcBef>
                <a:spcPts val="1200"/>
              </a:spcBef>
              <a:spcAft>
                <a:spcPts val="0"/>
              </a:spcAft>
              <a:buNone/>
            </a:pPr>
            <a:r>
              <a:rPr b="1" lang="en" sz="1600">
                <a:latin typeface="Century Gothic"/>
                <a:ea typeface="Century Gothic"/>
                <a:cs typeface="Century Gothic"/>
                <a:sym typeface="Century Gothic"/>
              </a:rPr>
              <a:t>National Center for Community Schools</a:t>
            </a:r>
            <a:endParaRPr b="1" sz="1600">
              <a:latin typeface="Century Gothic"/>
              <a:ea typeface="Century Gothic"/>
              <a:cs typeface="Century Gothic"/>
              <a:sym typeface="Century Gothic"/>
            </a:endParaRPr>
          </a:p>
          <a:p>
            <a:pPr indent="0" lvl="0" marL="0" rtl="0" algn="l">
              <a:spcBef>
                <a:spcPts val="1200"/>
              </a:spcBef>
              <a:spcAft>
                <a:spcPts val="1200"/>
              </a:spcAft>
              <a:buNone/>
            </a:pPr>
            <a:r>
              <a:rPr b="1" lang="en" sz="1600">
                <a:latin typeface="Century Gothic"/>
                <a:ea typeface="Century Gothic"/>
                <a:cs typeface="Century Gothic"/>
                <a:sym typeface="Century Gothic"/>
              </a:rPr>
              <a:t>FLX Community Schools Summer Symposium</a:t>
            </a:r>
            <a:endParaRPr b="1" sz="16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ph type="title"/>
          </p:nvPr>
        </p:nvSpPr>
        <p:spPr>
          <a:xfrm>
            <a:off x="819150" y="845600"/>
            <a:ext cx="7505700" cy="69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Welcome New Co-Chair, Ed Hunt! </a:t>
            </a:r>
            <a:endParaRPr/>
          </a:p>
        </p:txBody>
      </p:sp>
      <p:sp>
        <p:nvSpPr>
          <p:cNvPr id="179" name="Google Shape;179;p21"/>
          <p:cNvSpPr txBox="1"/>
          <p:nvPr>
            <p:ph idx="1" type="body"/>
          </p:nvPr>
        </p:nvSpPr>
        <p:spPr>
          <a:xfrm>
            <a:off x="819150" y="1572225"/>
            <a:ext cx="7505700" cy="286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100">
                <a:latin typeface="Century Gothic"/>
                <a:ea typeface="Century Gothic"/>
                <a:cs typeface="Century Gothic"/>
                <a:sym typeface="Century Gothic"/>
              </a:rPr>
              <a:t>Ed started his career as a case manager in the Rochester area in the mid-1980s, often serving the deaf community. Over the years, he advanced into administration at Rochester Rehabilitation Center, where he worked for nearly 15 years. He moved on to the Wayne County Mental Health Department in 2007 in his role as Deputy Director. He has been a direct part of growing the agency with the goal of meeting the needs of individuals and families residing in the county. His work has included the direct involvement in the expansion of the school-based satellite clinics into every school district in the county as well as the Williamson BOCES and the FLCC Newark campus, the attainment of a $4 million dollar federal expansion grant through Substance Abuse and Mental Health Services Administration (SAMHSA), along with numerous other state-level grants. He was appointed by our State Senator, Pamela Helming, to sit on her Children’s Mental Health Services taskforce, he was involved in the development of the 60 unit Lakeview apartment project in Macedon, known as Woodland Commons. He has been directly involved in countless other achievements at local, regional and state levels. In addition to his role as the deputy director of the county mental health department, he has also served Wayne County as the county compliance officer since 2019.</a:t>
            </a:r>
            <a:endParaRPr b="1" sz="15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092183"/>
      </a:lt1>
      <a:dk2>
        <a:srgbClr val="000000"/>
      </a:dk2>
      <a:lt2>
        <a:srgbClr val="D9D9D9"/>
      </a:lt2>
      <a:accent1>
        <a:srgbClr val="9B3086"/>
      </a:accent1>
      <a:accent2>
        <a:srgbClr val="EE5735"/>
      </a:accent2>
      <a:accent3>
        <a:srgbClr val="EE5735"/>
      </a:accent3>
      <a:accent4>
        <a:srgbClr val="E83731"/>
      </a:accent4>
      <a:accent5>
        <a:srgbClr val="092183"/>
      </a:accent5>
      <a:accent6>
        <a:srgbClr val="092183"/>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